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72" r:id="rId5"/>
    <p:sldId id="273" r:id="rId6"/>
    <p:sldId id="276" r:id="rId7"/>
    <p:sldId id="275"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68" r:id="rId21"/>
    <p:sldId id="271" r:id="rId22"/>
    <p:sldId id="277"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86" y="5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9/20/2022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solidFill>
                  <a:schemeClr val="bg1"/>
                </a:solidFill>
                <a:latin typeface="Arial Black" panose="020B0A04020102020204" pitchFamily="34" charset="0"/>
              </a:rPr>
              <a:t>SEICHE 2022</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Basic Arduino Programming</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The serial port monitor</a:t>
            </a:r>
            <a:endParaRPr lang="en-US" dirty="0"/>
          </a:p>
        </p:txBody>
      </p:sp>
      <p:sp>
        <p:nvSpPr>
          <p:cNvPr id="3" name="Content Placeholder 2"/>
          <p:cNvSpPr>
            <a:spLocks noGrp="1"/>
          </p:cNvSpPr>
          <p:nvPr>
            <p:ph idx="1"/>
          </p:nvPr>
        </p:nvSpPr>
        <p:spPr>
          <a:xfrm>
            <a:off x="152400" y="1066800"/>
            <a:ext cx="8686800" cy="3200400"/>
          </a:xfrm>
        </p:spPr>
        <p:txBody>
          <a:bodyPr>
            <a:noAutofit/>
          </a:bodyPr>
          <a:lstStyle/>
          <a:p>
            <a:r>
              <a:rPr lang="en-US" sz="2000" dirty="0" smtClean="0"/>
              <a:t>It is possible to receive output from the microcontroller without having anything connected to it. The tool used to do this is </a:t>
            </a:r>
            <a:r>
              <a:rPr lang="en-US" sz="2000" dirty="0" smtClean="0"/>
              <a:t>called the Serial Port Monitor. Let’s see how that works!</a:t>
            </a:r>
            <a:endParaRPr lang="en-US" sz="2000" i="1" dirty="0" smtClean="0"/>
          </a:p>
          <a:p>
            <a:r>
              <a:rPr lang="en-US" sz="2000" dirty="0" smtClean="0"/>
              <a:t>Create a blank sketch (File -&gt; New) and enter the following code:</a:t>
            </a:r>
          </a:p>
          <a:p>
            <a:pPr marL="0" indent="0">
              <a:buNone/>
            </a:pPr>
            <a:endParaRPr lang="en-US" sz="2000" dirty="0" smtClean="0"/>
          </a:p>
          <a:p>
            <a:pPr marL="0" indent="0">
              <a:buNone/>
            </a:pPr>
            <a:r>
              <a:rPr lang="en-US" sz="1400" b="1" dirty="0" smtClean="0"/>
              <a:t>		</a:t>
            </a:r>
            <a:r>
              <a:rPr lang="en-US" sz="1800" b="1" dirty="0" err="1" smtClean="0">
                <a:latin typeface="Consolas" panose="020B0609020204030204" pitchFamily="49" charset="0"/>
                <a:cs typeface="Consolas" panose="020B0609020204030204" pitchFamily="49" charset="0"/>
              </a:rPr>
              <a:t>Serial.begin</a:t>
            </a:r>
            <a:r>
              <a:rPr lang="en-US" sz="1800" b="1" dirty="0" smtClean="0">
                <a:latin typeface="Consolas" panose="020B0609020204030204" pitchFamily="49" charset="0"/>
                <a:cs typeface="Consolas" panose="020B0609020204030204" pitchFamily="49" charset="0"/>
              </a:rPr>
              <a:t>(9600);</a:t>
            </a:r>
          </a:p>
          <a:p>
            <a:pPr marL="0" indent="0">
              <a:buNone/>
            </a:pPr>
            <a:r>
              <a:rPr lang="en-US" sz="1800" b="1" dirty="0" smtClean="0">
                <a:latin typeface="Consolas" panose="020B0609020204030204" pitchFamily="49" charset="0"/>
                <a:cs typeface="Consolas" panose="020B0609020204030204" pitchFamily="49" charset="0"/>
              </a:rPr>
              <a:t>		</a:t>
            </a:r>
            <a:r>
              <a:rPr lang="en-US" sz="1800" b="1" dirty="0" err="1" smtClean="0">
                <a:latin typeface="Consolas" panose="020B0609020204030204" pitchFamily="49" charset="0"/>
                <a:cs typeface="Consolas" panose="020B0609020204030204" pitchFamily="49" charset="0"/>
              </a:rPr>
              <a:t>Serial.println</a:t>
            </a:r>
            <a:r>
              <a:rPr lang="en-US" sz="1800" b="1" dirty="0" smtClean="0">
                <a:latin typeface="Consolas" panose="020B0609020204030204" pitchFamily="49" charset="0"/>
                <a:cs typeface="Consolas" panose="020B0609020204030204" pitchFamily="49" charset="0"/>
              </a:rPr>
              <a:t>(“Hello world!”);</a:t>
            </a:r>
          </a:p>
          <a:p>
            <a:pPr marL="0" indent="0">
              <a:buNone/>
            </a:pPr>
            <a:endParaRPr lang="en-US" sz="1400" b="1" dirty="0" smtClean="0">
              <a:latin typeface="Consolas" panose="020B0609020204030204" pitchFamily="49" charset="0"/>
              <a:cs typeface="Consolas" panose="020B0609020204030204" pitchFamily="49" charset="0"/>
            </a:endParaRPr>
          </a:p>
          <a:p>
            <a:pPr marL="0" indent="0">
              <a:buNone/>
            </a:pPr>
            <a:r>
              <a:rPr lang="en-US" sz="2000" dirty="0"/>
              <a:t>Your resulting sketch should look like this:</a:t>
            </a:r>
            <a:endParaRPr lang="en-US" sz="2000" dirty="0"/>
          </a:p>
        </p:txBody>
      </p:sp>
      <p:sp>
        <p:nvSpPr>
          <p:cNvPr id="4" name="TextBox 3"/>
          <p:cNvSpPr txBox="1"/>
          <p:nvPr/>
        </p:nvSpPr>
        <p:spPr>
          <a:xfrm>
            <a:off x="1752600" y="4267200"/>
            <a:ext cx="5334000" cy="2246769"/>
          </a:xfrm>
          <a:prstGeom prst="rect">
            <a:avLst/>
          </a:prstGeom>
          <a:noFill/>
        </p:spPr>
        <p:txBody>
          <a:bodyPr wrap="square" rtlCol="0">
            <a:spAutoFit/>
          </a:bodyPr>
          <a:lstStyle/>
          <a:p>
            <a:r>
              <a:rPr lang="en-US" sz="1400" b="1" dirty="0">
                <a:solidFill>
                  <a:srgbClr val="FFFF00"/>
                </a:solidFill>
                <a:latin typeface="Consolas" panose="020B0609020204030204" pitchFamily="49" charset="0"/>
                <a:cs typeface="Consolas" panose="020B0609020204030204" pitchFamily="49" charset="0"/>
              </a:rPr>
              <a:t>void setup() {</a:t>
            </a:r>
          </a:p>
          <a:p>
            <a:r>
              <a:rPr lang="en-US" sz="1400" b="1" dirty="0">
                <a:solidFill>
                  <a:srgbClr val="FFFF00"/>
                </a:solidFill>
                <a:latin typeface="Consolas" panose="020B0609020204030204" pitchFamily="49" charset="0"/>
                <a:cs typeface="Consolas" panose="020B0609020204030204" pitchFamily="49" charset="0"/>
              </a:rPr>
              <a:t>  // put your setup code here, to run once:</a:t>
            </a:r>
          </a:p>
          <a:p>
            <a:r>
              <a:rPr lang="en-US" sz="1400" b="1" dirty="0">
                <a:solidFill>
                  <a:srgbClr val="FFFF00"/>
                </a:solidFill>
                <a:latin typeface="Consolas" panose="020B0609020204030204" pitchFamily="49" charset="0"/>
                <a:cs typeface="Consolas" panose="020B0609020204030204" pitchFamily="49" charset="0"/>
              </a:rPr>
              <a:t>  </a:t>
            </a:r>
            <a:r>
              <a:rPr lang="en-US" sz="1400" b="1" dirty="0" err="1">
                <a:solidFill>
                  <a:srgbClr val="FFFF00"/>
                </a:solidFill>
                <a:latin typeface="Consolas" panose="020B0609020204030204" pitchFamily="49" charset="0"/>
                <a:cs typeface="Consolas" panose="020B0609020204030204" pitchFamily="49" charset="0"/>
              </a:rPr>
              <a:t>Serial.begin</a:t>
            </a:r>
            <a:r>
              <a:rPr lang="en-US" sz="1400" b="1" dirty="0">
                <a:solidFill>
                  <a:srgbClr val="FFFF00"/>
                </a:solidFill>
                <a:latin typeface="Consolas" panose="020B0609020204030204" pitchFamily="49" charset="0"/>
                <a:cs typeface="Consolas" panose="020B0609020204030204" pitchFamily="49" charset="0"/>
              </a:rPr>
              <a:t>(9600);</a:t>
            </a:r>
          </a:p>
          <a:p>
            <a:r>
              <a:rPr lang="en-US" sz="1400" b="1" dirty="0">
                <a:solidFill>
                  <a:srgbClr val="FFFF00"/>
                </a:solidFill>
                <a:latin typeface="Consolas" panose="020B0609020204030204" pitchFamily="49" charset="0"/>
                <a:cs typeface="Consolas" panose="020B0609020204030204" pitchFamily="49" charset="0"/>
              </a:rPr>
              <a:t>  </a:t>
            </a:r>
            <a:r>
              <a:rPr lang="en-US" sz="1400" b="1" dirty="0" err="1">
                <a:solidFill>
                  <a:srgbClr val="FFFF00"/>
                </a:solidFill>
                <a:latin typeface="Consolas" panose="020B0609020204030204" pitchFamily="49" charset="0"/>
                <a:cs typeface="Consolas" panose="020B0609020204030204" pitchFamily="49" charset="0"/>
              </a:rPr>
              <a:t>Serial.println</a:t>
            </a:r>
            <a:r>
              <a:rPr lang="en-US" sz="1400" b="1" dirty="0">
                <a:solidFill>
                  <a:srgbClr val="FFFF00"/>
                </a:solidFill>
                <a:latin typeface="Consolas" panose="020B0609020204030204" pitchFamily="49" charset="0"/>
                <a:cs typeface="Consolas" panose="020B0609020204030204" pitchFamily="49" charset="0"/>
              </a:rPr>
              <a:t>("Hello world!");</a:t>
            </a:r>
          </a:p>
          <a:p>
            <a:r>
              <a:rPr lang="en-US" sz="1400" b="1" dirty="0">
                <a:solidFill>
                  <a:srgbClr val="FFFF00"/>
                </a:solidFill>
                <a:latin typeface="Consolas" panose="020B0609020204030204" pitchFamily="49" charset="0"/>
                <a:cs typeface="Consolas" panose="020B0609020204030204" pitchFamily="49" charset="0"/>
              </a:rPr>
              <a:t>}</a:t>
            </a:r>
          </a:p>
          <a:p>
            <a:endParaRPr lang="en-US" sz="1400" b="1" dirty="0">
              <a:solidFill>
                <a:srgbClr val="FFFF00"/>
              </a:solidFill>
              <a:latin typeface="Consolas" panose="020B0609020204030204" pitchFamily="49" charset="0"/>
              <a:cs typeface="Consolas" panose="020B0609020204030204" pitchFamily="49" charset="0"/>
            </a:endParaRPr>
          </a:p>
          <a:p>
            <a:r>
              <a:rPr lang="en-US" sz="1400" b="1" dirty="0">
                <a:solidFill>
                  <a:srgbClr val="FFFF00"/>
                </a:solidFill>
                <a:latin typeface="Consolas" panose="020B0609020204030204" pitchFamily="49" charset="0"/>
                <a:cs typeface="Consolas" panose="020B0609020204030204" pitchFamily="49" charset="0"/>
              </a:rPr>
              <a:t>void loop() {</a:t>
            </a:r>
          </a:p>
          <a:p>
            <a:r>
              <a:rPr lang="en-US" sz="1400" b="1" dirty="0">
                <a:solidFill>
                  <a:srgbClr val="FFFF00"/>
                </a:solidFill>
                <a:latin typeface="Consolas" panose="020B0609020204030204" pitchFamily="49" charset="0"/>
                <a:cs typeface="Consolas" panose="020B0609020204030204" pitchFamily="49" charset="0"/>
              </a:rPr>
              <a:t>  // put your main code here, to run repeatedly:</a:t>
            </a:r>
          </a:p>
          <a:p>
            <a:endParaRPr lang="en-US" sz="1400" b="1" dirty="0">
              <a:solidFill>
                <a:srgbClr val="FFFF00"/>
              </a:solidFill>
              <a:latin typeface="Consolas" panose="020B0609020204030204" pitchFamily="49" charset="0"/>
              <a:cs typeface="Consolas" panose="020B0609020204030204" pitchFamily="49" charset="0"/>
            </a:endParaRPr>
          </a:p>
          <a:p>
            <a:r>
              <a:rPr lang="en-US" sz="1400" b="1" dirty="0">
                <a:solidFill>
                  <a:srgbClr val="FFFF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527769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The serial port monitor</a:t>
            </a:r>
            <a:endParaRPr lang="en-US" dirty="0"/>
          </a:p>
        </p:txBody>
      </p:sp>
      <p:sp>
        <p:nvSpPr>
          <p:cNvPr id="3" name="Content Placeholder 2"/>
          <p:cNvSpPr>
            <a:spLocks noGrp="1"/>
          </p:cNvSpPr>
          <p:nvPr>
            <p:ph idx="1"/>
          </p:nvPr>
        </p:nvSpPr>
        <p:spPr>
          <a:xfrm>
            <a:off x="152400" y="1066800"/>
            <a:ext cx="8686800" cy="1371600"/>
          </a:xfrm>
        </p:spPr>
        <p:txBody>
          <a:bodyPr>
            <a:noAutofit/>
          </a:bodyPr>
          <a:lstStyle/>
          <a:p>
            <a:r>
              <a:rPr lang="en-US" sz="2000" dirty="0" smtClean="0"/>
              <a:t>Now, BEFORE uploadin</a:t>
            </a:r>
            <a:r>
              <a:rPr lang="en-US" sz="2000" dirty="0" smtClean="0"/>
              <a:t>g the sketch, open the Serial Port Monitor (Tools-&gt;Serial Monitor)</a:t>
            </a:r>
            <a:endParaRPr lang="en-US" sz="2000" i="1" dirty="0" smtClean="0"/>
          </a:p>
          <a:p>
            <a:r>
              <a:rPr lang="en-US" sz="2000" dirty="0" smtClean="0"/>
              <a:t>At the bottom, use the pop-up menu to set the monitor speed to 9600 baud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2209800"/>
            <a:ext cx="6315075"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228600" y="5638800"/>
            <a:ext cx="8686800" cy="7275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smtClean="0"/>
              <a:t>Reselect the new sketch window</a:t>
            </a:r>
            <a:endParaRPr lang="en-US" sz="2000" i="1" dirty="0" smtClean="0"/>
          </a:p>
          <a:p>
            <a:r>
              <a:rPr lang="en-US" sz="2000" dirty="0" smtClean="0"/>
              <a:t>NOW you can upload the sketch! (And should!)</a:t>
            </a:r>
          </a:p>
          <a:p>
            <a:r>
              <a:rPr lang="en-US" sz="2000" dirty="0" smtClean="0"/>
              <a:t>You will be asked to save the sketch; call it anything you like</a:t>
            </a:r>
            <a:endParaRPr lang="en-US" sz="2000" dirty="0" smtClean="0"/>
          </a:p>
        </p:txBody>
      </p:sp>
      <p:cxnSp>
        <p:nvCxnSpPr>
          <p:cNvPr id="7" name="Straight Arrow Connector 6"/>
          <p:cNvCxnSpPr/>
          <p:nvPr/>
        </p:nvCxnSpPr>
        <p:spPr>
          <a:xfrm>
            <a:off x="4733925" y="2209800"/>
            <a:ext cx="1981200" cy="2895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280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 Data Types</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350" dirty="0" smtClean="0"/>
              <a:t>There are many different ways in which data is stored in the C++ language</a:t>
            </a:r>
            <a:endParaRPr lang="en-US" sz="2350" dirty="0"/>
          </a:p>
          <a:p>
            <a:r>
              <a:rPr lang="en-US" sz="2350" dirty="0" smtClean="0"/>
              <a:t>A data type is a particular method for organizing and storing data</a:t>
            </a:r>
            <a:endParaRPr lang="en-US" sz="2350" i="1" dirty="0" smtClean="0"/>
          </a:p>
          <a:p>
            <a:r>
              <a:rPr lang="en-US" sz="2350" dirty="0" smtClean="0"/>
              <a:t>All computer data is stored as some form of binary information– all 1’s and 0’s. This is because the transistors that our computers are built on can only be either on (one) or off (zero).</a:t>
            </a:r>
            <a:endParaRPr lang="en-US" sz="2350" dirty="0" smtClean="0"/>
          </a:p>
          <a:p>
            <a:r>
              <a:rPr lang="en-US" sz="2350" dirty="0" smtClean="0"/>
              <a:t>Data types are designed as an aid to processing and displaying particular types of data</a:t>
            </a:r>
            <a:endParaRPr lang="en-US" sz="2350" dirty="0" smtClean="0"/>
          </a:p>
          <a:p>
            <a:r>
              <a:rPr lang="en-US" sz="2350" dirty="0" smtClean="0"/>
              <a:t>The simplest data type is called a </a:t>
            </a:r>
            <a:r>
              <a:rPr lang="en-US" sz="2350" i="1" dirty="0" smtClean="0"/>
              <a:t>bit</a:t>
            </a:r>
            <a:r>
              <a:rPr lang="en-US" sz="2350" dirty="0" smtClean="0"/>
              <a:t>.</a:t>
            </a:r>
            <a:endParaRPr lang="en-US" sz="2350" dirty="0" smtClean="0"/>
          </a:p>
          <a:p>
            <a:r>
              <a:rPr lang="en-US" sz="2350" dirty="0" smtClean="0"/>
              <a:t>A bit can </a:t>
            </a:r>
            <a:r>
              <a:rPr lang="en-US" sz="2350" i="1" dirty="0" smtClean="0"/>
              <a:t>only</a:t>
            </a:r>
            <a:r>
              <a:rPr lang="en-US" sz="2350" dirty="0" smtClean="0"/>
              <a:t> be a one or a zero; it is a single binary digit</a:t>
            </a:r>
            <a:endParaRPr lang="en-US" sz="2350" dirty="0"/>
          </a:p>
        </p:txBody>
      </p:sp>
    </p:spTree>
    <p:extLst>
      <p:ext uri="{BB962C8B-B14F-4D97-AF65-F5344CB8AC3E}">
        <p14:creationId xmlns:p14="http://schemas.microsoft.com/office/powerpoint/2010/main" val="2988069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 Data Types</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350" dirty="0" smtClean="0"/>
              <a:t>The most common data type is th</a:t>
            </a:r>
            <a:r>
              <a:rPr lang="en-US" sz="2350" dirty="0" smtClean="0"/>
              <a:t>e </a:t>
            </a:r>
            <a:r>
              <a:rPr lang="en-US" sz="2350" i="1" dirty="0" smtClean="0"/>
              <a:t>byte</a:t>
            </a:r>
            <a:r>
              <a:rPr lang="en-US" sz="2350" dirty="0" smtClean="0"/>
              <a:t>. A byte is composed of eight (8) bits – of eight binary digits. </a:t>
            </a:r>
          </a:p>
          <a:p>
            <a:r>
              <a:rPr lang="en-US" sz="2350" dirty="0" smtClean="0"/>
              <a:t>Knowing how the bits in a byte are arranged is critical to understanding computer operation; more on this shortly</a:t>
            </a:r>
            <a:endParaRPr lang="en-US" sz="2350" i="1" dirty="0" smtClean="0"/>
          </a:p>
          <a:p>
            <a:r>
              <a:rPr lang="en-US" sz="2350" dirty="0" smtClean="0"/>
              <a:t>A byte can represent any number from zero (0) to 255. </a:t>
            </a:r>
            <a:endParaRPr lang="en-US" sz="2350" dirty="0" smtClean="0"/>
          </a:p>
          <a:p>
            <a:r>
              <a:rPr lang="en-US" sz="2350" dirty="0" smtClean="0"/>
              <a:t>Note and understand that this means that each byte can have one of </a:t>
            </a:r>
            <a:r>
              <a:rPr lang="en-US" sz="2350" u="sng" dirty="0" smtClean="0"/>
              <a:t>256</a:t>
            </a:r>
            <a:r>
              <a:rPr lang="en-US" sz="2350" dirty="0" smtClean="0"/>
              <a:t> possible values</a:t>
            </a:r>
            <a:endParaRPr lang="en-US" sz="2350" dirty="0" smtClean="0"/>
          </a:p>
          <a:p>
            <a:r>
              <a:rPr lang="en-US" sz="2350" dirty="0" smtClean="0"/>
              <a:t>In computers and computer programming, </a:t>
            </a:r>
            <a:r>
              <a:rPr lang="en-US" sz="2350" i="1" dirty="0" smtClean="0"/>
              <a:t>zero always counts as a number. </a:t>
            </a:r>
            <a:r>
              <a:rPr lang="en-US" sz="2350" dirty="0" smtClean="0"/>
              <a:t>When computers count, </a:t>
            </a:r>
            <a:r>
              <a:rPr lang="en-US" sz="2350" i="1" dirty="0" smtClean="0"/>
              <a:t>they always start from zero.</a:t>
            </a:r>
            <a:endParaRPr lang="en-US" sz="2350" i="1" dirty="0" smtClean="0"/>
          </a:p>
        </p:txBody>
      </p:sp>
    </p:spTree>
    <p:extLst>
      <p:ext uri="{BB962C8B-B14F-4D97-AF65-F5344CB8AC3E}">
        <p14:creationId xmlns:p14="http://schemas.microsoft.com/office/powerpoint/2010/main" val="45089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 Data Types</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The next most common data type is th</a:t>
            </a:r>
            <a:r>
              <a:rPr lang="en-US" sz="2350" dirty="0" smtClean="0"/>
              <a:t>e </a:t>
            </a:r>
            <a:r>
              <a:rPr lang="en-US" sz="2350" i="1" dirty="0" smtClean="0"/>
              <a:t>integer</a:t>
            </a:r>
            <a:r>
              <a:rPr lang="en-US" sz="2350" dirty="0" smtClean="0"/>
              <a:t>. A an integer is typically 16 bits, or two bytes, in size. </a:t>
            </a:r>
          </a:p>
          <a:p>
            <a:r>
              <a:rPr lang="en-US" sz="2350" dirty="0" smtClean="0"/>
              <a:t>An integer can represent any number from zero (0) to 1023. </a:t>
            </a:r>
            <a:endParaRPr lang="en-US" sz="2350" dirty="0" smtClean="0"/>
          </a:p>
          <a:p>
            <a:r>
              <a:rPr lang="en-US" sz="2350" dirty="0" smtClean="0"/>
              <a:t>Note and understand that this means that each integer can have one of </a:t>
            </a:r>
            <a:r>
              <a:rPr lang="en-US" sz="2350" u="sng" dirty="0" smtClean="0"/>
              <a:t>1024</a:t>
            </a:r>
            <a:r>
              <a:rPr lang="en-US" sz="2350" dirty="0" smtClean="0"/>
              <a:t> possible values. Zero always counts!</a:t>
            </a:r>
          </a:p>
          <a:p>
            <a:r>
              <a:rPr lang="en-US" sz="2350" dirty="0"/>
              <a:t>The term “integer” in computer science is </a:t>
            </a:r>
            <a:r>
              <a:rPr lang="en-US" sz="2350" i="1" dirty="0"/>
              <a:t>not</a:t>
            </a:r>
            <a:r>
              <a:rPr lang="en-US" sz="2350" dirty="0"/>
              <a:t> the same thing as the term “integer” as used in mathematics.</a:t>
            </a:r>
            <a:endParaRPr lang="en-US" sz="2350" i="1" dirty="0"/>
          </a:p>
          <a:p>
            <a:r>
              <a:rPr lang="en-US" sz="2350" dirty="0" smtClean="0"/>
              <a:t>In computer science, an integer refers to how a number is </a:t>
            </a:r>
            <a:r>
              <a:rPr lang="en-US" sz="2350" i="1" dirty="0" smtClean="0"/>
              <a:t>stored </a:t>
            </a:r>
            <a:r>
              <a:rPr lang="en-US" sz="2350" dirty="0" smtClean="0"/>
              <a:t>in a computer</a:t>
            </a:r>
            <a:r>
              <a:rPr lang="en-US" sz="2350" dirty="0" smtClean="0"/>
              <a:t>, and not (necessarily) to what </a:t>
            </a:r>
            <a:r>
              <a:rPr lang="en-US" sz="2350" i="1" dirty="0" smtClean="0"/>
              <a:t>kind</a:t>
            </a:r>
            <a:r>
              <a:rPr lang="en-US" sz="2350" dirty="0" smtClean="0"/>
              <a:t> of number it is.</a:t>
            </a:r>
            <a:endParaRPr lang="en-US" sz="2350" dirty="0" smtClean="0"/>
          </a:p>
        </p:txBody>
      </p:sp>
    </p:spTree>
    <p:extLst>
      <p:ext uri="{BB962C8B-B14F-4D97-AF65-F5344CB8AC3E}">
        <p14:creationId xmlns:p14="http://schemas.microsoft.com/office/powerpoint/2010/main" val="4000111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Variables</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Simply put, a variable is a </a:t>
            </a:r>
            <a:r>
              <a:rPr lang="en-US" sz="2350" i="1" u="sng" dirty="0" smtClean="0"/>
              <a:t>container</a:t>
            </a:r>
            <a:r>
              <a:rPr lang="en-US" sz="2350" dirty="0" smtClean="0"/>
              <a:t> for storing data</a:t>
            </a:r>
            <a:endParaRPr lang="en-US" sz="2350" dirty="0" smtClean="0"/>
          </a:p>
          <a:p>
            <a:r>
              <a:rPr lang="en-US" sz="2350" dirty="0" smtClean="0"/>
              <a:t>How much data a variable can store depends upon its </a:t>
            </a:r>
            <a:r>
              <a:rPr lang="en-US" sz="2350" i="1" dirty="0" smtClean="0"/>
              <a:t>data type</a:t>
            </a:r>
            <a:r>
              <a:rPr lang="en-US" sz="2350" dirty="0" smtClean="0"/>
              <a:t>.</a:t>
            </a:r>
          </a:p>
          <a:p>
            <a:r>
              <a:rPr lang="en-US" sz="2350" dirty="0" smtClean="0"/>
              <a:t>In C++, variables are always </a:t>
            </a:r>
            <a:r>
              <a:rPr lang="en-US" sz="2350" i="1" dirty="0" smtClean="0"/>
              <a:t>declared</a:t>
            </a:r>
            <a:r>
              <a:rPr lang="en-US" sz="2350" dirty="0" smtClean="0"/>
              <a:t> to be a certain data type; this is no “automatic” or “default” typing as there is some programming languages.</a:t>
            </a:r>
          </a:p>
          <a:p>
            <a:r>
              <a:rPr lang="en-US" sz="2350" dirty="0" smtClean="0"/>
              <a:t>The variable declaration, then, determines what type of data and how much of that type a given variable can contain</a:t>
            </a:r>
          </a:p>
          <a:p>
            <a:r>
              <a:rPr lang="en-US" sz="2350" dirty="0" smtClean="0"/>
              <a:t>You know that two data types are bytes and integers, so how then do we declare a variable in the Arduino IDE?</a:t>
            </a:r>
            <a:endParaRPr lang="en-US" sz="2350" dirty="0" smtClean="0"/>
          </a:p>
        </p:txBody>
      </p:sp>
    </p:spTree>
    <p:extLst>
      <p:ext uri="{BB962C8B-B14F-4D97-AF65-F5344CB8AC3E}">
        <p14:creationId xmlns:p14="http://schemas.microsoft.com/office/powerpoint/2010/main" val="2125456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Variable Declaration</a:t>
            </a:r>
            <a:endParaRPr lang="en-US" dirty="0"/>
          </a:p>
        </p:txBody>
      </p:sp>
      <p:sp>
        <p:nvSpPr>
          <p:cNvPr id="3" name="Content Placeholder 2"/>
          <p:cNvSpPr>
            <a:spLocks noGrp="1"/>
          </p:cNvSpPr>
          <p:nvPr>
            <p:ph idx="1"/>
          </p:nvPr>
        </p:nvSpPr>
        <p:spPr>
          <a:xfrm>
            <a:off x="152400" y="914400"/>
            <a:ext cx="8686800" cy="5791200"/>
          </a:xfrm>
        </p:spPr>
        <p:txBody>
          <a:bodyPr>
            <a:noAutofit/>
          </a:bodyPr>
          <a:lstStyle/>
          <a:p>
            <a:r>
              <a:rPr lang="en-US" sz="2000" dirty="0" smtClean="0"/>
              <a:t>Words that the Arduino IDE “understands” are called keywords. These keywords are how values, statements, and functions are implemented in the IDE– they are how we tell the computer what to do.</a:t>
            </a:r>
          </a:p>
          <a:p>
            <a:r>
              <a:rPr lang="en-US" sz="2000" dirty="0" smtClean="0"/>
              <a:t>The keyword that is used to declare a byte is– wait for it!– the keyword “byte”.</a:t>
            </a:r>
          </a:p>
          <a:p>
            <a:r>
              <a:rPr lang="en-US" sz="2000" dirty="0" smtClean="0"/>
              <a:t>In C++, all statements are terminated with a semicolon “;”. The semicolon tells the IDE that the statement is over. In formal CS lingo, the semicolon is a </a:t>
            </a:r>
            <a:r>
              <a:rPr lang="en-US" sz="2000" i="1" dirty="0" smtClean="0"/>
              <a:t>terminator</a:t>
            </a:r>
            <a:r>
              <a:rPr lang="en-US" sz="2000" dirty="0" smtClean="0"/>
              <a:t>. It serves the same function for the IDE as a period does in English for us.</a:t>
            </a:r>
          </a:p>
          <a:p>
            <a:r>
              <a:rPr lang="en-US" sz="2000" dirty="0"/>
              <a:t>Variables can be named anything, as long as the variable name does not use keywords or </a:t>
            </a:r>
            <a:r>
              <a:rPr lang="en-US" sz="2000" dirty="0" smtClean="0"/>
              <a:t>terminators</a:t>
            </a:r>
            <a:r>
              <a:rPr lang="en-US" sz="2000" dirty="0"/>
              <a:t>; the IDE will complain loudly if it does</a:t>
            </a:r>
            <a:r>
              <a:rPr lang="en-US" sz="2000" dirty="0" smtClean="0"/>
              <a:t>.</a:t>
            </a:r>
            <a:endParaRPr lang="en-US" sz="2000" dirty="0" smtClean="0"/>
          </a:p>
          <a:p>
            <a:r>
              <a:rPr lang="en-US" sz="2000" dirty="0" smtClean="0"/>
              <a:t>The way we declare a byte, then, is like this:</a:t>
            </a:r>
            <a:br>
              <a:rPr lang="en-US" sz="2000" dirty="0" smtClean="0"/>
            </a:br>
            <a:r>
              <a:rPr lang="en-US" sz="2000" dirty="0" smtClean="0"/>
              <a:t>			</a:t>
            </a:r>
            <a:r>
              <a:rPr lang="en-US" sz="2000" dirty="0" smtClean="0"/>
              <a:t>byte b;</a:t>
            </a:r>
            <a:br>
              <a:rPr lang="en-US" sz="2000" dirty="0" smtClean="0"/>
            </a:br>
            <a:r>
              <a:rPr lang="en-US" sz="2000" dirty="0" smtClean="0"/>
              <a:t>Yes, it’s just that simple!</a:t>
            </a:r>
          </a:p>
          <a:p>
            <a:r>
              <a:rPr lang="en-US" sz="2000" dirty="0" smtClean="0"/>
              <a:t>Until you have a good understanding of variable scopes, you should declare variables before the setup() and loop() sections. This makes them </a:t>
            </a:r>
            <a:r>
              <a:rPr lang="en-US" sz="2000" i="1" dirty="0" smtClean="0"/>
              <a:t>global variables</a:t>
            </a:r>
            <a:r>
              <a:rPr lang="en-US" sz="2000" dirty="0" smtClean="0"/>
              <a:t>, so that both the setup() and loop() sections can use them.</a:t>
            </a:r>
            <a:endParaRPr lang="en-US" sz="2000" dirty="0" smtClean="0"/>
          </a:p>
        </p:txBody>
      </p:sp>
    </p:spTree>
    <p:extLst>
      <p:ext uri="{BB962C8B-B14F-4D97-AF65-F5344CB8AC3E}">
        <p14:creationId xmlns:p14="http://schemas.microsoft.com/office/powerpoint/2010/main" val="3256752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Variable Declaration (cont.)</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We’ve now declared variable “b” as a byte. </a:t>
            </a:r>
          </a:p>
          <a:p>
            <a:r>
              <a:rPr lang="en-US" sz="2350" dirty="0" smtClean="0"/>
              <a:t>We know that variables are containers for information, and that byte can contain any number from 0 to 255, so how do we put information (a number) </a:t>
            </a:r>
            <a:r>
              <a:rPr lang="en-US" sz="2350" i="1" dirty="0" smtClean="0"/>
              <a:t>into</a:t>
            </a:r>
            <a:r>
              <a:rPr lang="en-US" sz="2350" dirty="0" smtClean="0"/>
              <a:t> a byte?</a:t>
            </a:r>
          </a:p>
          <a:p>
            <a:r>
              <a:rPr lang="en-US" sz="2350" dirty="0" smtClean="0"/>
              <a:t>We must use an assignment operator. In C++, the assignment operator is a </a:t>
            </a:r>
            <a:r>
              <a:rPr lang="en-US" sz="2350" i="1" dirty="0" smtClean="0"/>
              <a:t>single</a:t>
            </a:r>
            <a:r>
              <a:rPr lang="en-US" sz="2350" dirty="0" smtClean="0"/>
              <a:t> equals sign, =.</a:t>
            </a:r>
          </a:p>
          <a:p>
            <a:r>
              <a:rPr lang="en-US" sz="2350" dirty="0" smtClean="0"/>
              <a:t>We can assign a value to b when it is declared:</a:t>
            </a:r>
            <a:br>
              <a:rPr lang="en-US" sz="2350" dirty="0" smtClean="0"/>
            </a:br>
            <a:r>
              <a:rPr lang="en-US" sz="2350" dirty="0" smtClean="0"/>
              <a:t>			</a:t>
            </a:r>
            <a:r>
              <a:rPr lang="en-US" sz="2350" dirty="0" smtClean="0"/>
              <a:t>byte b = 22;</a:t>
            </a:r>
            <a:br>
              <a:rPr lang="en-US" sz="2350" dirty="0" smtClean="0"/>
            </a:br>
            <a:r>
              <a:rPr lang="en-US" sz="2350" dirty="0" smtClean="0"/>
              <a:t>This means that the variable ‘b’ now “contains” the number twenty-two.</a:t>
            </a:r>
          </a:p>
          <a:p>
            <a:r>
              <a:rPr lang="en-US" sz="2350" dirty="0" smtClean="0"/>
              <a:t>Is there a way to display the contents of a variable? Sure is!</a:t>
            </a:r>
            <a:endParaRPr lang="en-US" sz="2350" dirty="0" smtClean="0"/>
          </a:p>
        </p:txBody>
      </p:sp>
    </p:spTree>
    <p:extLst>
      <p:ext uri="{BB962C8B-B14F-4D97-AF65-F5344CB8AC3E}">
        <p14:creationId xmlns:p14="http://schemas.microsoft.com/office/powerpoint/2010/main" val="2525945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Displaying variables</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350" dirty="0" smtClean="0"/>
              <a:t>The easy way to display the contents of a variable is to use the Serial Monitor. </a:t>
            </a:r>
          </a:p>
          <a:p>
            <a:r>
              <a:rPr lang="en-US" sz="2350" dirty="0" smtClean="0"/>
              <a:t>We saw that we could display text in the Serial Monitor with the </a:t>
            </a:r>
            <a:r>
              <a:rPr lang="en-US" sz="2350" dirty="0" err="1" smtClean="0">
                <a:latin typeface="Consolas" panose="020B0609020204030204" pitchFamily="49" charset="0"/>
                <a:cs typeface="Consolas" panose="020B0609020204030204" pitchFamily="49" charset="0"/>
              </a:rPr>
              <a:t>Serial.println</a:t>
            </a:r>
            <a:r>
              <a:rPr lang="en-US" sz="2350" dirty="0" smtClean="0"/>
              <a:t> statement, thus: </a:t>
            </a:r>
            <a:r>
              <a:rPr lang="en-US" sz="2350" dirty="0" err="1" smtClean="0">
                <a:latin typeface="Consolas" panose="020B0609020204030204" pitchFamily="49" charset="0"/>
                <a:cs typeface="Consolas" panose="020B0609020204030204" pitchFamily="49" charset="0"/>
              </a:rPr>
              <a:t>Serial.println</a:t>
            </a:r>
            <a:r>
              <a:rPr lang="en-US" sz="2350" dirty="0" smtClean="0">
                <a:latin typeface="Consolas" panose="020B0609020204030204" pitchFamily="49" charset="0"/>
                <a:cs typeface="Consolas" panose="020B0609020204030204" pitchFamily="49" charset="0"/>
              </a:rPr>
              <a:t>(“Hello world”)</a:t>
            </a:r>
            <a:r>
              <a:rPr lang="en-US" sz="2350" dirty="0" smtClean="0"/>
              <a:t>.</a:t>
            </a:r>
          </a:p>
          <a:p>
            <a:r>
              <a:rPr lang="en-US" sz="2350" dirty="0" smtClean="0"/>
              <a:t>The quotation marks are mandatory to tell the </a:t>
            </a:r>
            <a:r>
              <a:rPr lang="en-US" sz="2350" dirty="0" err="1" smtClean="0"/>
              <a:t>Serial.println</a:t>
            </a:r>
            <a:r>
              <a:rPr lang="en-US" sz="2350" dirty="0" smtClean="0"/>
              <a:t> statement that it is “being given” </a:t>
            </a:r>
            <a:r>
              <a:rPr lang="en-US" sz="2350" i="1" dirty="0" smtClean="0"/>
              <a:t>text</a:t>
            </a:r>
            <a:r>
              <a:rPr lang="en-US" sz="2350" dirty="0" smtClean="0"/>
              <a:t> to print.</a:t>
            </a:r>
          </a:p>
          <a:p>
            <a:r>
              <a:rPr lang="en-US" sz="2350" dirty="0" smtClean="0"/>
              <a:t>So how do we supply a variable? Like this:</a:t>
            </a:r>
            <a:r>
              <a:rPr lang="en-US" sz="2350" dirty="0"/>
              <a:t/>
            </a:r>
            <a:br>
              <a:rPr lang="en-US" sz="2350" dirty="0"/>
            </a:br>
            <a:r>
              <a:rPr lang="en-US" sz="2350" dirty="0" smtClean="0"/>
              <a:t>	</a:t>
            </a:r>
            <a:r>
              <a:rPr lang="en-US" sz="2350" dirty="0" err="1" smtClean="0">
                <a:latin typeface="Consolas" panose="020B0609020204030204" pitchFamily="49" charset="0"/>
                <a:cs typeface="Consolas" panose="020B0609020204030204" pitchFamily="49" charset="0"/>
              </a:rPr>
              <a:t>Serial.println</a:t>
            </a:r>
            <a:r>
              <a:rPr lang="en-US" sz="2350" dirty="0" smtClean="0">
                <a:latin typeface="Consolas" panose="020B0609020204030204" pitchFamily="49" charset="0"/>
                <a:cs typeface="Consolas" panose="020B0609020204030204" pitchFamily="49" charset="0"/>
              </a:rPr>
              <a:t>(b);</a:t>
            </a:r>
          </a:p>
          <a:p>
            <a:r>
              <a:rPr lang="en-US" sz="2350" dirty="0" smtClean="0"/>
              <a:t>If we do not tell the IDE </a:t>
            </a:r>
            <a:r>
              <a:rPr lang="en-US" sz="2350" i="1" dirty="0" smtClean="0"/>
              <a:t>how</a:t>
            </a:r>
            <a:r>
              <a:rPr lang="en-US" sz="2350" dirty="0" smtClean="0"/>
              <a:t> we want the variable printed, it will “make its best guess” based on the data type of the variable. But we </a:t>
            </a:r>
            <a:r>
              <a:rPr lang="en-US" sz="2350" i="1" dirty="0" smtClean="0"/>
              <a:t>can</a:t>
            </a:r>
            <a:r>
              <a:rPr lang="en-US" sz="2350" dirty="0" smtClean="0"/>
              <a:t> tell it how we want the variable printed:</a:t>
            </a:r>
            <a:br>
              <a:rPr lang="en-US" sz="2350" dirty="0" smtClean="0"/>
            </a:br>
            <a:r>
              <a:rPr lang="en-US" sz="2350" dirty="0" smtClean="0"/>
              <a:t>	</a:t>
            </a:r>
            <a:r>
              <a:rPr lang="en-US" sz="2350" dirty="0" err="1" smtClean="0">
                <a:latin typeface="Consolas" panose="020B0609020204030204" pitchFamily="49" charset="0"/>
                <a:cs typeface="Consolas" panose="020B0609020204030204" pitchFamily="49" charset="0"/>
              </a:rPr>
              <a:t>Serial.println</a:t>
            </a:r>
            <a:r>
              <a:rPr lang="en-US" sz="2350" dirty="0" smtClean="0">
                <a:latin typeface="Consolas" panose="020B0609020204030204" pitchFamily="49" charset="0"/>
                <a:cs typeface="Consolas" panose="020B0609020204030204" pitchFamily="49" charset="0"/>
              </a:rPr>
              <a:t>(</a:t>
            </a:r>
            <a:r>
              <a:rPr lang="en-US" sz="2350" dirty="0" err="1" smtClean="0">
                <a:latin typeface="Consolas" panose="020B0609020204030204" pitchFamily="49" charset="0"/>
                <a:cs typeface="Consolas" panose="020B0609020204030204" pitchFamily="49" charset="0"/>
              </a:rPr>
              <a:t>b,DEC</a:t>
            </a:r>
            <a:r>
              <a:rPr lang="en-US" sz="2350" dirty="0" smtClean="0">
                <a:latin typeface="Consolas" panose="020B0609020204030204" pitchFamily="49" charset="0"/>
                <a:cs typeface="Consolas" panose="020B0609020204030204" pitchFamily="49" charset="0"/>
              </a:rPr>
              <a:t>);</a:t>
            </a:r>
            <a:r>
              <a:rPr lang="en-US" sz="2350" dirty="0" smtClean="0"/>
              <a:t/>
            </a:r>
            <a:br>
              <a:rPr lang="en-US" sz="2350" dirty="0" smtClean="0"/>
            </a:br>
            <a:r>
              <a:rPr lang="en-US" sz="2350" dirty="0" smtClean="0"/>
              <a:t>That statement tells the IDE to print the variable as a </a:t>
            </a:r>
            <a:r>
              <a:rPr lang="en-US" sz="2350" i="1" dirty="0" smtClean="0"/>
              <a:t>decimal</a:t>
            </a:r>
            <a:r>
              <a:rPr lang="en-US" sz="2350" dirty="0" smtClean="0"/>
              <a:t> value– the type of number we use.</a:t>
            </a:r>
          </a:p>
        </p:txBody>
      </p:sp>
    </p:spTree>
    <p:extLst>
      <p:ext uri="{BB962C8B-B14F-4D97-AF65-F5344CB8AC3E}">
        <p14:creationId xmlns:p14="http://schemas.microsoft.com/office/powerpoint/2010/main" val="718603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Simple Arithmetic</a:t>
            </a:r>
            <a:endParaRPr lang="en-US" dirty="0"/>
          </a:p>
        </p:txBody>
      </p:sp>
      <p:sp>
        <p:nvSpPr>
          <p:cNvPr id="3" name="Content Placeholder 2"/>
          <p:cNvSpPr>
            <a:spLocks noGrp="1"/>
          </p:cNvSpPr>
          <p:nvPr>
            <p:ph idx="1"/>
          </p:nvPr>
        </p:nvSpPr>
        <p:spPr>
          <a:xfrm>
            <a:off x="152400" y="1066800"/>
            <a:ext cx="8686800" cy="4572000"/>
          </a:xfrm>
        </p:spPr>
        <p:txBody>
          <a:bodyPr>
            <a:noAutofit/>
          </a:bodyPr>
          <a:lstStyle/>
          <a:p>
            <a:r>
              <a:rPr lang="en-US" sz="2000" dirty="0" smtClean="0"/>
              <a:t>We can use the assignment operator, =, inside either the setup() or loop() sections of a sketch to assign a value to a variable at any time, thus: </a:t>
            </a:r>
            <a:r>
              <a:rPr lang="en-US" sz="2000" dirty="0" smtClean="0">
                <a:latin typeface="Consolas" panose="020B0609020204030204" pitchFamily="49" charset="0"/>
                <a:cs typeface="Consolas" panose="020B0609020204030204" pitchFamily="49" charset="0"/>
              </a:rPr>
              <a:t>b = 99;</a:t>
            </a:r>
            <a:r>
              <a:rPr lang="en-US" sz="2000" dirty="0" smtClean="0"/>
              <a:t> Note that there is no “</a:t>
            </a:r>
            <a:r>
              <a:rPr lang="en-US" sz="2000" dirty="0" err="1" smtClean="0"/>
              <a:t>int</a:t>
            </a:r>
            <a:r>
              <a:rPr lang="en-US" sz="2000" dirty="0" smtClean="0"/>
              <a:t>” declaration when we do this; the variable has </a:t>
            </a:r>
            <a:r>
              <a:rPr lang="en-US" sz="2000" i="1" dirty="0" smtClean="0"/>
              <a:t>already</a:t>
            </a:r>
            <a:r>
              <a:rPr lang="en-US" sz="2000" dirty="0" smtClean="0"/>
              <a:t> been declared.</a:t>
            </a:r>
          </a:p>
          <a:p>
            <a:r>
              <a:rPr lang="en-US" sz="2000" dirty="0" smtClean="0"/>
              <a:t>Computers would be pretty useless if all we could do with them is display numbers (or text) that we had manually entered. But what computers are really good at– because it’s </a:t>
            </a:r>
            <a:r>
              <a:rPr lang="en-US" sz="2000" i="1" dirty="0" smtClean="0"/>
              <a:t>actually</a:t>
            </a:r>
            <a:r>
              <a:rPr lang="en-US" sz="2000" dirty="0" smtClean="0"/>
              <a:t> all they do– is math. Specifically, addition and subtraction.</a:t>
            </a:r>
          </a:p>
          <a:p>
            <a:r>
              <a:rPr lang="en-US" sz="2000" dirty="0" smtClean="0"/>
              <a:t>Just as there is an assignment operator for storing information in a variable, there are arithmetic operators for performing math </a:t>
            </a:r>
            <a:r>
              <a:rPr lang="en-US" sz="2000" i="1" dirty="0" smtClean="0"/>
              <a:t>using variables</a:t>
            </a:r>
            <a:r>
              <a:rPr lang="en-US" sz="2000" dirty="0" smtClean="0"/>
              <a:t>.</a:t>
            </a:r>
          </a:p>
          <a:p>
            <a:r>
              <a:rPr lang="en-US" sz="2000" dirty="0" smtClean="0"/>
              <a:t>The basic arithmetic operators are + (</a:t>
            </a:r>
            <a:r>
              <a:rPr lang="en-US" sz="2000" dirty="0" err="1" smtClean="0"/>
              <a:t>addtion</a:t>
            </a:r>
            <a:r>
              <a:rPr lang="en-US" sz="2000" dirty="0" smtClean="0"/>
              <a:t>), - (subtraction), * (multiplication), / (division), % (modulus or modulo or remainder) and ^ (exponentiation).</a:t>
            </a:r>
          </a:p>
          <a:p>
            <a:r>
              <a:rPr lang="en-US" sz="2000" dirty="0" smtClean="0"/>
              <a:t>So if we want to add two numbers together, we can do it this way:</a:t>
            </a:r>
            <a:br>
              <a:rPr lang="en-US" sz="2000" dirty="0" smtClean="0"/>
            </a:br>
            <a:r>
              <a:rPr lang="en-US" sz="2000" dirty="0" smtClean="0"/>
              <a:t>			</a:t>
            </a:r>
            <a:r>
              <a:rPr lang="en-US" sz="2000" dirty="0" smtClean="0">
                <a:latin typeface="Consolas" panose="020B0609020204030204" pitchFamily="49" charset="0"/>
                <a:cs typeface="Consolas" panose="020B0609020204030204" pitchFamily="49" charset="0"/>
              </a:rPr>
              <a:t>b = 2 + 2;</a:t>
            </a:r>
            <a:br>
              <a:rPr lang="en-US" sz="2000" dirty="0" smtClean="0">
                <a:latin typeface="Consolas" panose="020B0609020204030204" pitchFamily="49" charset="0"/>
                <a:cs typeface="Consolas" panose="020B0609020204030204" pitchFamily="49" charset="0"/>
              </a:rPr>
            </a:br>
            <a:r>
              <a:rPr lang="en-US" sz="2000" dirty="0" smtClean="0"/>
              <a:t>Which will store the result in variable b.</a:t>
            </a:r>
          </a:p>
        </p:txBody>
      </p:sp>
    </p:spTree>
    <p:extLst>
      <p:ext uri="{BB962C8B-B14F-4D97-AF65-F5344CB8AC3E}">
        <p14:creationId xmlns:p14="http://schemas.microsoft.com/office/powerpoint/2010/main" val="1818559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750" b="1" dirty="0"/>
              <a:t>Lesson 1 – Intro and Setup </a:t>
            </a:r>
            <a:br>
              <a:rPr lang="en-US" sz="750" b="1" dirty="0"/>
            </a:br>
            <a:r>
              <a:rPr lang="en-US" sz="750" b="1" dirty="0"/>
              <a:t>[may require 2 classes]</a:t>
            </a:r>
            <a:endParaRPr lang="en-US" sz="750" dirty="0"/>
          </a:p>
          <a:p>
            <a:pPr lvl="0"/>
            <a:r>
              <a:rPr lang="en-US" sz="750" dirty="0"/>
              <a:t>Introduction to class format</a:t>
            </a:r>
          </a:p>
          <a:p>
            <a:pPr lvl="0"/>
            <a:r>
              <a:rPr lang="en-US" sz="750" dirty="0"/>
              <a:t>Overview of lesson plan</a:t>
            </a:r>
          </a:p>
          <a:p>
            <a:pPr lvl="0"/>
            <a:r>
              <a:rPr lang="en-US" sz="750" dirty="0"/>
              <a:t>Presentation format (monitor, camera, screen, whiteboard)</a:t>
            </a:r>
          </a:p>
          <a:p>
            <a:pPr lvl="0"/>
            <a:r>
              <a:rPr lang="en-US" sz="750" dirty="0" smtClean="0"/>
              <a:t>Review of microcontrollers and  types of boards</a:t>
            </a:r>
          </a:p>
          <a:p>
            <a:pPr lvl="0"/>
            <a:r>
              <a:rPr lang="en-US" sz="750" dirty="0"/>
              <a:t>SEICHE LED display architecture</a:t>
            </a:r>
          </a:p>
          <a:p>
            <a:pPr lvl="1"/>
            <a:r>
              <a:rPr lang="en-US" sz="750" dirty="0"/>
              <a:t>ESP8266 pinout</a:t>
            </a:r>
          </a:p>
          <a:p>
            <a:pPr lvl="1"/>
            <a:r>
              <a:rPr lang="en-US" sz="750" dirty="0"/>
              <a:t>High level </a:t>
            </a:r>
            <a:r>
              <a:rPr lang="en-US" sz="750" dirty="0" smtClean="0"/>
              <a:t>architecture</a:t>
            </a:r>
            <a:endParaRPr lang="en-US" sz="750" dirty="0"/>
          </a:p>
          <a:p>
            <a:pPr marL="0" indent="0">
              <a:buNone/>
            </a:pPr>
            <a:r>
              <a:rPr lang="en-US" sz="750" b="1" dirty="0"/>
              <a:t>Lesson 2 – Laptop operation review – Windows and Linux</a:t>
            </a:r>
            <a:endParaRPr lang="en-US" sz="750" dirty="0"/>
          </a:p>
          <a:p>
            <a:r>
              <a:rPr lang="en-US" sz="750" dirty="0"/>
              <a:t>Inventory of USB drives</a:t>
            </a:r>
          </a:p>
          <a:p>
            <a:pPr lvl="0"/>
            <a:r>
              <a:rPr lang="en-US" sz="750" dirty="0"/>
              <a:t>Installation of Arduino IDE software</a:t>
            </a:r>
          </a:p>
          <a:p>
            <a:pPr lvl="0"/>
            <a:r>
              <a:rPr lang="en-US" sz="750" dirty="0"/>
              <a:t>Installation of CH340/ESP8266 serial port drivers (Windows only)</a:t>
            </a:r>
          </a:p>
          <a:p>
            <a:pPr lvl="0"/>
            <a:r>
              <a:rPr lang="en-US" sz="750" dirty="0" smtClean="0"/>
              <a:t>Control </a:t>
            </a:r>
            <a:r>
              <a:rPr lang="en-US" sz="750" dirty="0"/>
              <a:t>panel/settings location</a:t>
            </a:r>
          </a:p>
          <a:p>
            <a:pPr lvl="0"/>
            <a:r>
              <a:rPr lang="en-US" sz="750" dirty="0"/>
              <a:t>Home directories and folder hierarchy</a:t>
            </a:r>
          </a:p>
          <a:p>
            <a:pPr lvl="0"/>
            <a:r>
              <a:rPr lang="en-US" sz="750" dirty="0"/>
              <a:t>Arduino file locations</a:t>
            </a:r>
          </a:p>
          <a:p>
            <a:pPr lvl="0"/>
            <a:r>
              <a:rPr lang="en-US" sz="750" dirty="0"/>
              <a:t>Search functions</a:t>
            </a:r>
          </a:p>
          <a:p>
            <a:pPr lvl="0"/>
            <a:r>
              <a:rPr lang="en-US" sz="750" dirty="0"/>
              <a:t>(Windows) Device Manager</a:t>
            </a:r>
          </a:p>
          <a:p>
            <a:pPr lvl="0"/>
            <a:r>
              <a:rPr lang="en-US" sz="750" dirty="0"/>
              <a:t>(Linux) </a:t>
            </a:r>
            <a:r>
              <a:rPr lang="en-US" sz="750" dirty="0" err="1"/>
              <a:t>Konsole</a:t>
            </a:r>
            <a:endParaRPr lang="en-US" sz="750" dirty="0"/>
          </a:p>
          <a:p>
            <a:pPr lvl="0"/>
            <a:r>
              <a:rPr lang="en-US" sz="750" dirty="0"/>
              <a:t>Copying flash drive contents [critical]</a:t>
            </a:r>
          </a:p>
          <a:p>
            <a:pPr lvl="0"/>
            <a:r>
              <a:rPr lang="en-US" sz="750" dirty="0"/>
              <a:t>Open questions and </a:t>
            </a:r>
            <a:r>
              <a:rPr lang="en-US" sz="750" dirty="0" smtClean="0"/>
              <a:t>issues</a:t>
            </a:r>
          </a:p>
          <a:p>
            <a:pPr lvl="0"/>
            <a:r>
              <a:rPr lang="en-US" sz="750" b="1" dirty="0" smtClean="0"/>
              <a:t>IDE </a:t>
            </a:r>
            <a:r>
              <a:rPr lang="en-US" sz="750" b="1" dirty="0"/>
              <a:t>essentials</a:t>
            </a:r>
            <a:endParaRPr lang="en-US" sz="750" dirty="0"/>
          </a:p>
          <a:p>
            <a:pPr lvl="0"/>
            <a:r>
              <a:rPr lang="en-US" sz="750" dirty="0"/>
              <a:t>Starting the Arduino IDE</a:t>
            </a:r>
          </a:p>
          <a:p>
            <a:pPr lvl="0"/>
            <a:r>
              <a:rPr lang="en-US" sz="750" dirty="0"/>
              <a:t>Basic Arduino sketch (program) structure</a:t>
            </a:r>
          </a:p>
          <a:p>
            <a:pPr lvl="0"/>
            <a:r>
              <a:rPr lang="en-US" sz="750" dirty="0"/>
              <a:t>Loading example sketches</a:t>
            </a:r>
          </a:p>
          <a:p>
            <a:pPr lvl="0"/>
            <a:r>
              <a:rPr lang="en-US" sz="750" dirty="0"/>
              <a:t>Loading and configuring new boards</a:t>
            </a:r>
          </a:p>
          <a:p>
            <a:pPr lvl="0"/>
            <a:r>
              <a:rPr lang="en-US" sz="750" dirty="0"/>
              <a:t>Connecting boards</a:t>
            </a:r>
          </a:p>
          <a:p>
            <a:pPr lvl="0"/>
            <a:r>
              <a:rPr lang="en-US" sz="750" dirty="0"/>
              <a:t>Identifying the microcontroller serial port</a:t>
            </a:r>
          </a:p>
          <a:p>
            <a:pPr lvl="1"/>
            <a:r>
              <a:rPr lang="en-US" sz="750" dirty="0"/>
              <a:t>Linux</a:t>
            </a:r>
          </a:p>
          <a:p>
            <a:pPr lvl="1"/>
            <a:r>
              <a:rPr lang="en-US" sz="750" dirty="0"/>
              <a:t>Windows</a:t>
            </a:r>
          </a:p>
          <a:p>
            <a:pPr marL="0" lvl="0" indent="0">
              <a:buNone/>
            </a:pPr>
            <a:r>
              <a:rPr lang="en-US" sz="750" dirty="0" smtClean="0"/>
              <a:t>Lesson 3 – Libraries, Sketch structure, Serial Monitor, Variables, Binary Number System Pt1</a:t>
            </a:r>
          </a:p>
          <a:p>
            <a:pPr lvl="0"/>
            <a:r>
              <a:rPr lang="en-US" sz="750" dirty="0" smtClean="0"/>
              <a:t>Libraries</a:t>
            </a:r>
          </a:p>
          <a:p>
            <a:r>
              <a:rPr lang="en-US" sz="750" dirty="0" smtClean="0"/>
              <a:t>Sketch structure (</a:t>
            </a:r>
            <a:r>
              <a:rPr lang="en-US" sz="750" dirty="0"/>
              <a:t>A note on brace </a:t>
            </a:r>
            <a:r>
              <a:rPr lang="en-US" sz="750" dirty="0" smtClean="0"/>
              <a:t>formatting)</a:t>
            </a:r>
            <a:endParaRPr lang="en-US" sz="750" dirty="0"/>
          </a:p>
          <a:p>
            <a:pPr lvl="0"/>
            <a:r>
              <a:rPr lang="en-US" sz="750" dirty="0" smtClean="0"/>
              <a:t>The </a:t>
            </a:r>
            <a:r>
              <a:rPr lang="en-US" sz="750" dirty="0"/>
              <a:t>serial port monitor</a:t>
            </a:r>
          </a:p>
          <a:p>
            <a:pPr lvl="0"/>
            <a:r>
              <a:rPr lang="en-US" sz="750" dirty="0"/>
              <a:t>Printing to the serial port monitor</a:t>
            </a:r>
          </a:p>
          <a:p>
            <a:pPr lvl="0"/>
            <a:r>
              <a:rPr lang="en-US" sz="750" dirty="0" smtClean="0"/>
              <a:t>Variables and the assignment operator</a:t>
            </a:r>
          </a:p>
          <a:p>
            <a:pPr lvl="0"/>
            <a:r>
              <a:rPr lang="en-US" sz="750" dirty="0" smtClean="0"/>
              <a:t>Binary number system Pt. 1.</a:t>
            </a:r>
            <a:endParaRPr lang="en-US" sz="750" dirty="0"/>
          </a:p>
          <a:p>
            <a:pPr marL="0" indent="0">
              <a:buNone/>
            </a:pPr>
            <a:r>
              <a:rPr lang="en-US" sz="750" b="1" dirty="0" smtClean="0"/>
              <a:t>Lesson </a:t>
            </a:r>
            <a:r>
              <a:rPr lang="en-US" sz="750" b="1" dirty="0"/>
              <a:t>4/5 – The Binary Number System </a:t>
            </a:r>
            <a:r>
              <a:rPr lang="en-US" sz="750" b="1" dirty="0" smtClean="0"/>
              <a:t>Cont. (may </a:t>
            </a:r>
            <a:r>
              <a:rPr lang="en-US" sz="750" b="1" dirty="0"/>
              <a:t>take 2-3 lessons)</a:t>
            </a:r>
            <a:endParaRPr lang="en-US" sz="750" dirty="0"/>
          </a:p>
          <a:p>
            <a:pPr lvl="0"/>
            <a:r>
              <a:rPr lang="en-US" sz="750" dirty="0"/>
              <a:t>Numerals vs numbers</a:t>
            </a:r>
          </a:p>
          <a:p>
            <a:pPr lvl="0"/>
            <a:r>
              <a:rPr lang="en-US" sz="750" dirty="0"/>
              <a:t>Review: the base 10 system and digit place values</a:t>
            </a:r>
          </a:p>
          <a:p>
            <a:pPr lvl="0"/>
            <a:r>
              <a:rPr lang="en-US" sz="750" dirty="0"/>
              <a:t>New: the base 2 system and digit place values</a:t>
            </a:r>
          </a:p>
          <a:p>
            <a:pPr lvl="0"/>
            <a:r>
              <a:rPr lang="en-US" sz="750" dirty="0" smtClean="0"/>
              <a:t>Bits </a:t>
            </a:r>
            <a:r>
              <a:rPr lang="en-US" sz="750" dirty="0"/>
              <a:t>and bytes and </a:t>
            </a:r>
            <a:r>
              <a:rPr lang="en-US" sz="750" dirty="0" err="1"/>
              <a:t>nybbles</a:t>
            </a:r>
            <a:endParaRPr lang="en-US" sz="750" dirty="0"/>
          </a:p>
          <a:p>
            <a:pPr lvl="0"/>
            <a:r>
              <a:rPr lang="en-US" sz="750" dirty="0"/>
              <a:t>Binary addition and subtraction</a:t>
            </a:r>
          </a:p>
          <a:p>
            <a:pPr lvl="0"/>
            <a:r>
              <a:rPr lang="en-US" sz="750" dirty="0"/>
              <a:t>Formatting printed output</a:t>
            </a:r>
          </a:p>
          <a:p>
            <a:pPr lvl="0"/>
            <a:r>
              <a:rPr lang="en-US" sz="750" dirty="0"/>
              <a:t>Shifting and exponents</a:t>
            </a:r>
          </a:p>
          <a:p>
            <a:pPr marL="0" indent="0">
              <a:buNone/>
            </a:pPr>
            <a:endParaRPr lang="en-US" sz="750" b="1"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900" b="1" dirty="0"/>
              <a:t>Lesson 6/7 – Integers and Arithmetic Operators (may take 2 lessons)</a:t>
            </a:r>
          </a:p>
          <a:p>
            <a:r>
              <a:rPr lang="en-US" sz="900" b="1" dirty="0" smtClean="0"/>
              <a:t>The </a:t>
            </a:r>
            <a:r>
              <a:rPr lang="en-US" sz="900" b="1" dirty="0"/>
              <a:t>integer data type</a:t>
            </a:r>
          </a:p>
          <a:p>
            <a:r>
              <a:rPr lang="en-US" sz="900" b="1" dirty="0" smtClean="0"/>
              <a:t>Variables </a:t>
            </a:r>
            <a:r>
              <a:rPr lang="en-US" sz="900" b="1" dirty="0"/>
              <a:t>and the assignment operator</a:t>
            </a:r>
          </a:p>
          <a:p>
            <a:r>
              <a:rPr lang="en-US" sz="900" b="1" dirty="0" err="1" smtClean="0"/>
              <a:t>Autoincrement</a:t>
            </a:r>
            <a:r>
              <a:rPr lang="en-US" sz="900" b="1" dirty="0" smtClean="0"/>
              <a:t> </a:t>
            </a:r>
            <a:r>
              <a:rPr lang="en-US" sz="900" b="1" dirty="0"/>
              <a:t>and </a:t>
            </a:r>
            <a:r>
              <a:rPr lang="en-US" sz="900" b="1" dirty="0" err="1" smtClean="0"/>
              <a:t>autodecrement</a:t>
            </a:r>
            <a:endParaRPr lang="en-US" sz="900" b="1" dirty="0" smtClean="0"/>
          </a:p>
          <a:p>
            <a:r>
              <a:rPr lang="en-US" sz="900" b="1" dirty="0" smtClean="0"/>
              <a:t>Arithmetic </a:t>
            </a:r>
            <a:r>
              <a:rPr lang="en-US" sz="900" b="1" dirty="0"/>
              <a:t>Operators</a:t>
            </a:r>
          </a:p>
          <a:p>
            <a:r>
              <a:rPr lang="en-US" sz="900" b="1" dirty="0" smtClean="0"/>
              <a:t>Assigning </a:t>
            </a:r>
            <a:r>
              <a:rPr lang="en-US" sz="900" b="1" dirty="0"/>
              <a:t>arithmetic results to a variable</a:t>
            </a:r>
          </a:p>
          <a:p>
            <a:r>
              <a:rPr lang="en-US" sz="900" b="1" dirty="0" smtClean="0"/>
              <a:t>Bytes </a:t>
            </a:r>
            <a:r>
              <a:rPr lang="en-US" sz="900" b="1" dirty="0"/>
              <a:t>as data types</a:t>
            </a:r>
          </a:p>
          <a:p>
            <a:pPr marL="0" indent="0">
              <a:buNone/>
            </a:pPr>
            <a:r>
              <a:rPr lang="en-US" sz="900" b="1" dirty="0"/>
              <a:t>Lesson 8 – Communicating with Sensors</a:t>
            </a:r>
          </a:p>
          <a:p>
            <a:r>
              <a:rPr lang="en-US" sz="900" b="1" dirty="0" smtClean="0"/>
              <a:t>Reading </a:t>
            </a:r>
            <a:r>
              <a:rPr lang="en-US" sz="900" b="1" dirty="0"/>
              <a:t>a potentiometer</a:t>
            </a:r>
          </a:p>
          <a:p>
            <a:r>
              <a:rPr lang="en-US" sz="900" b="1" dirty="0" smtClean="0"/>
              <a:t>Reading </a:t>
            </a:r>
            <a:r>
              <a:rPr lang="en-US" sz="900" b="1" dirty="0"/>
              <a:t>a button</a:t>
            </a:r>
          </a:p>
          <a:p>
            <a:r>
              <a:rPr lang="en-US" sz="900" b="1" dirty="0" smtClean="0"/>
              <a:t>Initializing </a:t>
            </a:r>
            <a:r>
              <a:rPr lang="en-US" sz="900" b="1" dirty="0"/>
              <a:t>I2C sensors</a:t>
            </a:r>
          </a:p>
          <a:p>
            <a:r>
              <a:rPr lang="en-US" sz="900" b="1" dirty="0" smtClean="0"/>
              <a:t>Reading </a:t>
            </a:r>
            <a:r>
              <a:rPr lang="en-US" sz="900" b="1" dirty="0"/>
              <a:t>I2C </a:t>
            </a:r>
            <a:r>
              <a:rPr lang="en-US" sz="900" b="1" dirty="0" smtClean="0"/>
              <a:t>sensors</a:t>
            </a:r>
          </a:p>
          <a:p>
            <a:pPr marL="0" indent="0">
              <a:buNone/>
            </a:pPr>
            <a:r>
              <a:rPr lang="en-US" sz="900" b="1" dirty="0"/>
              <a:t>Lesson 9 – Characters and Arrays</a:t>
            </a:r>
            <a:endParaRPr lang="en-US" sz="900" dirty="0"/>
          </a:p>
          <a:p>
            <a:pPr lvl="0"/>
            <a:r>
              <a:rPr lang="en-US" sz="900" dirty="0"/>
              <a:t>The hexadecimal number system</a:t>
            </a:r>
          </a:p>
          <a:p>
            <a:pPr lvl="0"/>
            <a:r>
              <a:rPr lang="en-US" sz="900" dirty="0"/>
              <a:t>Representing characters as numbers</a:t>
            </a:r>
          </a:p>
          <a:p>
            <a:pPr lvl="0"/>
            <a:r>
              <a:rPr lang="en-US" sz="900" dirty="0"/>
              <a:t>The ASCII character code</a:t>
            </a:r>
          </a:p>
          <a:p>
            <a:pPr lvl="0"/>
            <a:r>
              <a:rPr lang="en-US" sz="900" dirty="0"/>
              <a:t>The char data type</a:t>
            </a:r>
          </a:p>
          <a:p>
            <a:pPr lvl="0"/>
            <a:r>
              <a:rPr lang="en-US" sz="900" dirty="0"/>
              <a:t>Strings and character arrays</a:t>
            </a:r>
          </a:p>
          <a:p>
            <a:pPr marL="0" indent="0">
              <a:buNone/>
            </a:pPr>
            <a:r>
              <a:rPr lang="en-US" sz="900" b="1" dirty="0"/>
              <a:t>Lesson 10 – Comparison Operators</a:t>
            </a:r>
            <a:endParaRPr lang="en-US" sz="900" dirty="0"/>
          </a:p>
          <a:p>
            <a:pPr lvl="0"/>
            <a:r>
              <a:rPr lang="en-US" sz="900" dirty="0"/>
              <a:t>==, =&gt;, &lt;=</a:t>
            </a:r>
          </a:p>
          <a:p>
            <a:pPr lvl="0"/>
            <a:r>
              <a:rPr lang="en-US" sz="900" dirty="0" err="1"/>
              <a:t>strcmp</a:t>
            </a:r>
            <a:endParaRPr lang="en-US" sz="900" dirty="0"/>
          </a:p>
          <a:p>
            <a:pPr lvl="0"/>
            <a:r>
              <a:rPr lang="en-US" sz="900" dirty="0"/>
              <a:t>Binary comparisons</a:t>
            </a:r>
          </a:p>
          <a:p>
            <a:pPr lvl="0"/>
            <a:r>
              <a:rPr lang="en-US" sz="900" dirty="0"/>
              <a:t>Uploading a sketch to the microcontroller</a:t>
            </a:r>
          </a:p>
          <a:p>
            <a:pPr marL="0" indent="0">
              <a:buNone/>
            </a:pPr>
            <a:r>
              <a:rPr lang="en-US" sz="900" b="1" dirty="0"/>
              <a:t>Lesson 11 – Control Structures</a:t>
            </a:r>
            <a:endParaRPr lang="en-US" sz="900" dirty="0"/>
          </a:p>
          <a:p>
            <a:pPr lvl="0"/>
            <a:r>
              <a:rPr lang="en-US" sz="900" dirty="0"/>
              <a:t>if-then-else</a:t>
            </a:r>
          </a:p>
          <a:p>
            <a:pPr lvl="0"/>
            <a:r>
              <a:rPr lang="en-US" sz="900" dirty="0"/>
              <a:t>while</a:t>
            </a:r>
          </a:p>
          <a:p>
            <a:pPr lvl="0"/>
            <a:r>
              <a:rPr lang="en-US" sz="900" dirty="0"/>
              <a:t>for-next</a:t>
            </a:r>
          </a:p>
          <a:p>
            <a:pPr marL="0" indent="0">
              <a:buNone/>
            </a:pPr>
            <a:r>
              <a:rPr lang="en-US" sz="900" b="1" dirty="0"/>
              <a:t>Lesson </a:t>
            </a:r>
            <a:r>
              <a:rPr lang="en-US" sz="900" b="1" dirty="0" smtClean="0"/>
              <a:t>12 </a:t>
            </a:r>
            <a:r>
              <a:rPr lang="en-US" sz="900" b="1" dirty="0"/>
              <a:t>– Programming the LED matrix</a:t>
            </a:r>
            <a:endParaRPr lang="en-US" sz="900" dirty="0"/>
          </a:p>
          <a:p>
            <a:pPr lvl="0"/>
            <a:r>
              <a:rPr lang="en-US" sz="900" dirty="0"/>
              <a:t>Initializing the SPI interface</a:t>
            </a:r>
          </a:p>
          <a:p>
            <a:pPr lvl="0"/>
            <a:r>
              <a:rPr lang="en-US" sz="900" dirty="0"/>
              <a:t>Controlling display brightness</a:t>
            </a:r>
          </a:p>
          <a:p>
            <a:pPr lvl="0"/>
            <a:r>
              <a:rPr lang="en-US" sz="900" dirty="0"/>
              <a:t>Lighting and clearing a single pixel</a:t>
            </a:r>
          </a:p>
          <a:p>
            <a:pPr lvl="0"/>
            <a:r>
              <a:rPr lang="en-US" sz="900" dirty="0"/>
              <a:t>Displaying text on the LED matrix</a:t>
            </a:r>
          </a:p>
          <a:p>
            <a:pPr lvl="0"/>
            <a:r>
              <a:rPr lang="en-US" sz="900" dirty="0"/>
              <a:t>Default fonts</a:t>
            </a:r>
          </a:p>
          <a:p>
            <a:pPr lvl="0"/>
            <a:r>
              <a:rPr lang="en-US" sz="900" dirty="0"/>
              <a:t>Nested for-next loops</a:t>
            </a:r>
          </a:p>
          <a:p>
            <a:pPr marL="0" indent="0">
              <a:buNone/>
            </a:pP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3</a:t>
            </a:r>
            <a:endParaRPr lang="en-US" sz="3200" dirty="0"/>
          </a:p>
        </p:txBody>
      </p:sp>
      <p:sp>
        <p:nvSpPr>
          <p:cNvPr id="3" name="Content Placeholder 2"/>
          <p:cNvSpPr>
            <a:spLocks noGrp="1"/>
          </p:cNvSpPr>
          <p:nvPr>
            <p:ph idx="1"/>
          </p:nvPr>
        </p:nvSpPr>
        <p:spPr>
          <a:xfrm>
            <a:off x="457200" y="1524000"/>
            <a:ext cx="8229600" cy="5105400"/>
          </a:xfrm>
        </p:spPr>
        <p:txBody>
          <a:bodyPr>
            <a:normAutofit fontScale="92500" lnSpcReduction="10000"/>
          </a:bodyPr>
          <a:lstStyle/>
          <a:p>
            <a:pPr marL="0" indent="0">
              <a:buNone/>
            </a:pPr>
            <a:r>
              <a:rPr lang="en-US" b="1" dirty="0" smtClean="0">
                <a:solidFill>
                  <a:srgbClr val="FFFF00"/>
                </a:solidFill>
              </a:rPr>
              <a:t>HOMEWORK!</a:t>
            </a:r>
          </a:p>
          <a:p>
            <a:r>
              <a:rPr lang="en-US" sz="2800" b="1" dirty="0" smtClean="0">
                <a:solidFill>
                  <a:srgbClr val="FFFF00"/>
                </a:solidFill>
              </a:rPr>
              <a:t>Programming </a:t>
            </a:r>
            <a:r>
              <a:rPr lang="en-US" sz="2800" b="1" dirty="0" smtClean="0">
                <a:solidFill>
                  <a:srgbClr val="FFFF00"/>
                </a:solidFill>
              </a:rPr>
              <a:t>With </a:t>
            </a:r>
            <a:r>
              <a:rPr lang="en-US" sz="2800" b="1" dirty="0" smtClean="0">
                <a:solidFill>
                  <a:srgbClr val="FFFF00"/>
                </a:solidFill>
              </a:rPr>
              <a:t>Arduino – </a:t>
            </a:r>
            <a:r>
              <a:rPr lang="en-US" sz="2800" b="1" i="1" dirty="0" smtClean="0">
                <a:solidFill>
                  <a:srgbClr val="FFFF00"/>
                </a:solidFill>
              </a:rPr>
              <a:t>Section 4. Arduino Programming</a:t>
            </a:r>
          </a:p>
          <a:p>
            <a:r>
              <a:rPr lang="en-US" sz="2800" b="1" dirty="0" smtClean="0">
                <a:solidFill>
                  <a:srgbClr val="FFFF00"/>
                </a:solidFill>
              </a:rPr>
              <a:t>Arduino </a:t>
            </a:r>
            <a:r>
              <a:rPr lang="en-US" sz="2800" b="1" dirty="0" smtClean="0">
                <a:solidFill>
                  <a:srgbClr val="FFFF00"/>
                </a:solidFill>
              </a:rPr>
              <a:t>Cookbook – </a:t>
            </a:r>
            <a:r>
              <a:rPr lang="en-US" sz="2800" b="1" i="1" dirty="0">
                <a:solidFill>
                  <a:srgbClr val="FFFF00"/>
                </a:solidFill>
              </a:rPr>
              <a:t>Chapter 2.1 through 2.9 </a:t>
            </a:r>
            <a:r>
              <a:rPr lang="en-US" sz="2800" b="1" dirty="0">
                <a:solidFill>
                  <a:srgbClr val="FFFF00"/>
                </a:solidFill>
              </a:rPr>
              <a:t>(but feel free to read </a:t>
            </a:r>
            <a:r>
              <a:rPr lang="en-US" sz="2800" b="1" dirty="0" smtClean="0">
                <a:solidFill>
                  <a:srgbClr val="FFFF00"/>
                </a:solidFill>
              </a:rPr>
              <a:t>all of chapter 2, </a:t>
            </a:r>
            <a:r>
              <a:rPr lang="en-US" sz="2800" b="1" dirty="0">
                <a:solidFill>
                  <a:srgbClr val="FFFF00"/>
                </a:solidFill>
              </a:rPr>
              <a:t>it’s info you’ll need to know</a:t>
            </a:r>
            <a:r>
              <a:rPr lang="en-US" sz="2800" b="1" dirty="0" smtClean="0">
                <a:solidFill>
                  <a:srgbClr val="FFFF00"/>
                </a:solidFill>
              </a:rPr>
              <a:t>)</a:t>
            </a:r>
            <a:endParaRPr lang="en-US" sz="2800" b="1" dirty="0" smtClean="0">
              <a:solidFill>
                <a:srgbClr val="FFFF00"/>
              </a:solidFill>
            </a:endParaRPr>
          </a:p>
          <a:p>
            <a:pPr marL="0" indent="0">
              <a:buNone/>
            </a:pPr>
            <a:endParaRPr lang="en-US" b="1" dirty="0"/>
          </a:p>
          <a:p>
            <a:pPr marL="0" indent="0">
              <a:buNone/>
            </a:pPr>
            <a:r>
              <a:rPr lang="en-US" b="1" dirty="0" smtClean="0"/>
              <a:t>In next week’s exciting episode</a:t>
            </a:r>
          </a:p>
          <a:p>
            <a:r>
              <a:rPr lang="en-US" sz="2400" dirty="0" smtClean="0"/>
              <a:t>Incrementing variables</a:t>
            </a:r>
          </a:p>
          <a:p>
            <a:r>
              <a:rPr lang="en-US" sz="2400" dirty="0" smtClean="0"/>
              <a:t>Arrays and strings</a:t>
            </a:r>
          </a:p>
          <a:p>
            <a:r>
              <a:rPr lang="en-US" sz="2400" dirty="0" smtClean="0"/>
              <a:t>Functions</a:t>
            </a:r>
            <a:endParaRPr lang="en-US" sz="2400" dirty="0" smtClean="0"/>
          </a:p>
          <a:p>
            <a:r>
              <a:rPr lang="en-US" sz="2400" dirty="0" smtClean="0"/>
              <a:t>The binary number system, Part 1</a:t>
            </a:r>
            <a:endParaRPr lang="en-US" sz="2400" dirty="0" smtClean="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727" y="695326"/>
            <a:ext cx="6412673"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6626"/>
            <a:ext cx="8229600" cy="487362"/>
          </a:xfrm>
        </p:spPr>
        <p:txBody>
          <a:bodyPr/>
          <a:lstStyle/>
          <a:p>
            <a:r>
              <a:rPr lang="en-US" sz="3200" dirty="0" smtClean="0"/>
              <a:t>LESSON REFERENCE</a:t>
            </a:r>
            <a:endParaRPr lang="en-US" sz="32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727" y="3340509"/>
            <a:ext cx="6400800" cy="3060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0309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26"/>
            <a:ext cx="8229600" cy="487362"/>
          </a:xfrm>
        </p:spPr>
        <p:txBody>
          <a:bodyPr/>
          <a:lstStyle/>
          <a:p>
            <a:r>
              <a:rPr lang="en-US" sz="3200" dirty="0" smtClean="0"/>
              <a:t>LESSON REFERENCE</a:t>
            </a:r>
            <a:endParaRPr lang="en-US" sz="32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91" y="838200"/>
            <a:ext cx="8510017" cy="5181600"/>
          </a:xfrm>
          <a:prstGeom prst="rect">
            <a:avLst/>
          </a:prstGeom>
        </p:spPr>
      </p:pic>
    </p:spTree>
    <p:extLst>
      <p:ext uri="{BB962C8B-B14F-4D97-AF65-F5344CB8AC3E}">
        <p14:creationId xmlns:p14="http://schemas.microsoft.com/office/powerpoint/2010/main" val="4083557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3 – Libraries, Sketches</a:t>
            </a:r>
            <a:br>
              <a:rPr lang="en-US" sz="2400" dirty="0" smtClean="0"/>
            </a:br>
            <a:r>
              <a:rPr lang="en-US" sz="2400" dirty="0" smtClean="0"/>
              <a:t>Serial Monitor, Variables, Binary Numbers</a:t>
            </a:r>
            <a:endParaRPr lang="en-US" sz="2400" dirty="0"/>
          </a:p>
        </p:txBody>
      </p:sp>
      <p:sp>
        <p:nvSpPr>
          <p:cNvPr id="3" name="Content Placeholder 2"/>
          <p:cNvSpPr>
            <a:spLocks noGrp="1"/>
          </p:cNvSpPr>
          <p:nvPr>
            <p:ph idx="1"/>
          </p:nvPr>
        </p:nvSpPr>
        <p:spPr>
          <a:xfrm>
            <a:off x="457200" y="1295400"/>
            <a:ext cx="8229600" cy="5029200"/>
          </a:xfrm>
        </p:spPr>
        <p:txBody>
          <a:bodyPr>
            <a:normAutofit fontScale="70000" lnSpcReduction="20000"/>
          </a:bodyPr>
          <a:lstStyle/>
          <a:p>
            <a:pPr marL="0" indent="0">
              <a:buNone/>
            </a:pPr>
            <a:r>
              <a:rPr lang="en-US" b="1" dirty="0" smtClean="0"/>
              <a:t>Part A</a:t>
            </a:r>
          </a:p>
          <a:p>
            <a:r>
              <a:rPr lang="en-US" dirty="0" smtClean="0"/>
              <a:t>Libraries and the Library Manager</a:t>
            </a:r>
          </a:p>
          <a:p>
            <a:r>
              <a:rPr lang="en-US" dirty="0" smtClean="0"/>
              <a:t>Sketch Structure</a:t>
            </a:r>
          </a:p>
          <a:p>
            <a:pPr lvl="1"/>
            <a:r>
              <a:rPr lang="en-US" dirty="0" smtClean="0"/>
              <a:t>Setup and Loop</a:t>
            </a:r>
          </a:p>
          <a:p>
            <a:pPr lvl="1"/>
            <a:r>
              <a:rPr lang="en-US" dirty="0" smtClean="0"/>
              <a:t>The parts of a program (sketch): values, statements, functions</a:t>
            </a:r>
          </a:p>
          <a:p>
            <a:r>
              <a:rPr lang="en-US" dirty="0" smtClean="0"/>
              <a:t>The serial port monitor</a:t>
            </a:r>
          </a:p>
          <a:p>
            <a:r>
              <a:rPr lang="en-US" dirty="0" smtClean="0"/>
              <a:t>Printing to the serial port monitor</a:t>
            </a:r>
          </a:p>
          <a:p>
            <a:pPr marL="0" indent="0">
              <a:buNone/>
            </a:pPr>
            <a:r>
              <a:rPr lang="en-US" b="1" dirty="0" smtClean="0"/>
              <a:t>Part B</a:t>
            </a:r>
          </a:p>
          <a:p>
            <a:r>
              <a:rPr lang="en-US" dirty="0" smtClean="0"/>
              <a:t>Data types in detail: bytes, integers</a:t>
            </a:r>
          </a:p>
          <a:p>
            <a:r>
              <a:rPr lang="en-US" dirty="0" smtClean="0"/>
              <a:t>Variables</a:t>
            </a:r>
          </a:p>
          <a:p>
            <a:r>
              <a:rPr lang="en-US" dirty="0" smtClean="0"/>
              <a:t>Assigning values to variables</a:t>
            </a:r>
          </a:p>
          <a:p>
            <a:r>
              <a:rPr lang="en-US" dirty="0"/>
              <a:t>Printing variables</a:t>
            </a:r>
          </a:p>
          <a:p>
            <a:r>
              <a:rPr lang="en-US" dirty="0" smtClean="0"/>
              <a:t>Simple </a:t>
            </a:r>
            <a:r>
              <a:rPr lang="en-US" dirty="0" smtClean="0"/>
              <a:t>arithmetic operators</a:t>
            </a:r>
          </a:p>
          <a:p>
            <a:pPr marL="0" indent="0">
              <a:buNone/>
            </a:pPr>
            <a:r>
              <a:rPr lang="en-US" b="1" dirty="0" smtClean="0"/>
              <a:t>Part </a:t>
            </a:r>
            <a:r>
              <a:rPr lang="en-US" b="1" dirty="0" smtClean="0"/>
              <a:t>C </a:t>
            </a:r>
            <a:r>
              <a:rPr lang="en-US" b="1" dirty="0" smtClean="0"/>
              <a:t>[Time permitting]</a:t>
            </a:r>
            <a:endParaRPr lang="en-US" b="1" dirty="0" smtClean="0"/>
          </a:p>
          <a:p>
            <a:r>
              <a:rPr lang="en-US" dirty="0" smtClean="0"/>
              <a:t>Introduction to the binary number system</a:t>
            </a:r>
          </a:p>
          <a:p>
            <a:endParaRPr lang="en-US"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Library Manager</a:t>
            </a:r>
            <a:endParaRPr lang="en-US" sz="3200" dirty="0"/>
          </a:p>
        </p:txBody>
      </p:sp>
      <p:sp>
        <p:nvSpPr>
          <p:cNvPr id="3" name="Content Placeholder 2"/>
          <p:cNvSpPr>
            <a:spLocks noGrp="1"/>
          </p:cNvSpPr>
          <p:nvPr>
            <p:ph idx="1"/>
          </p:nvPr>
        </p:nvSpPr>
        <p:spPr>
          <a:xfrm>
            <a:off x="457200" y="1524000"/>
            <a:ext cx="8229600" cy="3200400"/>
          </a:xfrm>
        </p:spPr>
        <p:txBody>
          <a:bodyPr>
            <a:normAutofit fontScale="92500" lnSpcReduction="20000"/>
          </a:bodyPr>
          <a:lstStyle/>
          <a:p>
            <a:r>
              <a:rPr lang="en-US" sz="2400" dirty="0" smtClean="0"/>
              <a:t>A library is a collection of software written by others which performs a specific function or related functions</a:t>
            </a:r>
          </a:p>
          <a:p>
            <a:r>
              <a:rPr lang="en-US" sz="2400" dirty="0" smtClean="0"/>
              <a:t>Libraries allow us to use code written by others in our own projects</a:t>
            </a:r>
          </a:p>
          <a:p>
            <a:r>
              <a:rPr lang="en-US" sz="2400" dirty="0" smtClean="0"/>
              <a:t>In the Arduino IDE, the Library Manager handles the selection and installation of libraries</a:t>
            </a:r>
          </a:p>
          <a:p>
            <a:r>
              <a:rPr lang="en-US" sz="2400" dirty="0" smtClean="0"/>
              <a:t>Libraries are board-specific, so you must have the proper board definition(s) installed first, before you can install libraries for that board</a:t>
            </a:r>
          </a:p>
          <a:p>
            <a:r>
              <a:rPr lang="en-US" sz="2400" dirty="0" smtClean="0"/>
              <a:t>The Library manager is accessed from the Sketch menu</a:t>
            </a:r>
          </a:p>
          <a:p>
            <a:endParaRPr lang="en-US" dirty="0"/>
          </a:p>
        </p:txBody>
      </p:sp>
      <p:sp>
        <p:nvSpPr>
          <p:cNvPr id="4" name="Content Placeholder 2"/>
          <p:cNvSpPr txBox="1">
            <a:spLocks/>
          </p:cNvSpPr>
          <p:nvPr/>
        </p:nvSpPr>
        <p:spPr>
          <a:xfrm>
            <a:off x="457200" y="518160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t>Let’s make sure everything is set up correctly for our </a:t>
            </a:r>
            <a:r>
              <a:rPr lang="en-US" sz="2400" dirty="0" err="1" smtClean="0"/>
              <a:t>Wemos</a:t>
            </a:r>
            <a:r>
              <a:rPr lang="en-US" sz="2400" dirty="0" smtClean="0"/>
              <a:t> D1 Mini board with its ESP8266 microprocessor…</a:t>
            </a:r>
            <a:endParaRPr lang="en-US" dirty="0"/>
          </a:p>
        </p:txBody>
      </p:sp>
    </p:spTree>
    <p:extLst>
      <p:ext uri="{BB962C8B-B14F-4D97-AF65-F5344CB8AC3E}">
        <p14:creationId xmlns:p14="http://schemas.microsoft.com/office/powerpoint/2010/main" val="1486946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639762"/>
          </a:xfrm>
        </p:spPr>
        <p:txBody>
          <a:bodyPr/>
          <a:lstStyle/>
          <a:p>
            <a:r>
              <a:rPr lang="en-US" sz="3200" dirty="0" smtClean="0"/>
              <a:t>Library Manager – ESP8266</a:t>
            </a:r>
            <a:endParaRPr lang="en-US" sz="3200" dirty="0"/>
          </a:p>
        </p:txBody>
      </p:sp>
      <p:sp>
        <p:nvSpPr>
          <p:cNvPr id="6" name="Content Placeholder 2"/>
          <p:cNvSpPr>
            <a:spLocks noGrp="1"/>
          </p:cNvSpPr>
          <p:nvPr>
            <p:ph idx="1"/>
          </p:nvPr>
        </p:nvSpPr>
        <p:spPr>
          <a:xfrm>
            <a:off x="304801" y="1524001"/>
            <a:ext cx="2133600" cy="3048000"/>
          </a:xfrm>
        </p:spPr>
        <p:txBody>
          <a:bodyPr>
            <a:normAutofit/>
          </a:bodyPr>
          <a:lstStyle/>
          <a:p>
            <a:pPr marL="0" indent="0">
              <a:buNone/>
            </a:pPr>
            <a:r>
              <a:rPr lang="en-US" sz="1200" dirty="0" smtClean="0"/>
              <a:t>ADD A LIBRARY</a:t>
            </a:r>
          </a:p>
          <a:p>
            <a:r>
              <a:rPr lang="en-US" sz="1600" dirty="0" smtClean="0"/>
              <a:t>Open “</a:t>
            </a:r>
            <a:r>
              <a:rPr lang="en-US" sz="1600" dirty="0" smtClean="0">
                <a:solidFill>
                  <a:srgbClr val="FFFF00"/>
                </a:solidFill>
              </a:rPr>
              <a:t>Manage Libraries</a:t>
            </a:r>
            <a:r>
              <a:rPr lang="en-US" sz="1600" dirty="0" smtClean="0"/>
              <a:t>” under “Include Library” in Sketch menu</a:t>
            </a:r>
          </a:p>
          <a:p>
            <a:r>
              <a:rPr lang="en-US" sz="1600" dirty="0" smtClean="0"/>
              <a:t>Enter “</a:t>
            </a:r>
            <a:r>
              <a:rPr lang="en-US" sz="1600" dirty="0" smtClean="0">
                <a:solidFill>
                  <a:srgbClr val="FFFF00"/>
                </a:solidFill>
              </a:rPr>
              <a:t>ESP266</a:t>
            </a:r>
            <a:r>
              <a:rPr lang="en-US" sz="1600" dirty="0" smtClean="0"/>
              <a:t>” in </a:t>
            </a:r>
            <a:r>
              <a:rPr lang="en-US" sz="1600" dirty="0" err="1" smtClean="0"/>
              <a:t>seach</a:t>
            </a:r>
            <a:r>
              <a:rPr lang="en-US" sz="1600" dirty="0" smtClean="0"/>
              <a:t> box</a:t>
            </a:r>
          </a:p>
          <a:p>
            <a:r>
              <a:rPr lang="en-US" sz="1600" dirty="0" smtClean="0"/>
              <a:t>Install the </a:t>
            </a:r>
            <a:r>
              <a:rPr lang="en-US" sz="1600" u="sng" dirty="0" err="1" smtClean="0">
                <a:solidFill>
                  <a:srgbClr val="FFFF00"/>
                </a:solidFill>
              </a:rPr>
              <a:t>Adafruit</a:t>
            </a:r>
            <a:r>
              <a:rPr lang="en-US" sz="1600" u="sng" dirty="0" smtClean="0">
                <a:solidFill>
                  <a:srgbClr val="FFFF00"/>
                </a:solidFill>
              </a:rPr>
              <a:t> ESP8266 </a:t>
            </a:r>
            <a:r>
              <a:rPr lang="en-US" sz="1600" dirty="0" smtClean="0"/>
              <a:t>library</a:t>
            </a:r>
            <a:endParaRPr lang="en-US"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047" y="1295400"/>
            <a:ext cx="6594553" cy="3719419"/>
          </a:xfrm>
          <a:prstGeom prst="rect">
            <a:avLst/>
          </a:prstGeom>
        </p:spPr>
      </p:pic>
      <p:cxnSp>
        <p:nvCxnSpPr>
          <p:cNvPr id="5" name="Straight Arrow Connector 4"/>
          <p:cNvCxnSpPr/>
          <p:nvPr/>
        </p:nvCxnSpPr>
        <p:spPr>
          <a:xfrm flipV="1">
            <a:off x="7543800" y="3276600"/>
            <a:ext cx="685800" cy="72380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867400" y="1676400"/>
            <a:ext cx="762000" cy="533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2548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Let’s load our own sketch!</a:t>
            </a:r>
            <a:endParaRPr lang="en-US" sz="3200" dirty="0"/>
          </a:p>
        </p:txBody>
      </p:sp>
      <p:sp>
        <p:nvSpPr>
          <p:cNvPr id="12" name="Title 1"/>
          <p:cNvSpPr txBox="1">
            <a:spLocks/>
          </p:cNvSpPr>
          <p:nvPr/>
        </p:nvSpPr>
        <p:spPr>
          <a:xfrm>
            <a:off x="3552825" y="990600"/>
            <a:ext cx="24384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400" dirty="0" smtClean="0">
                <a:solidFill>
                  <a:srgbClr val="FFFF00"/>
                </a:solidFill>
              </a:rPr>
              <a:t>Windows</a:t>
            </a:r>
            <a:endParaRPr lang="en-US" sz="2400" dirty="0">
              <a:solidFill>
                <a:srgbClr val="FFFF00"/>
              </a:solidFill>
            </a:endParaRPr>
          </a:p>
        </p:txBody>
      </p:sp>
      <p:sp>
        <p:nvSpPr>
          <p:cNvPr id="13" name="Title 1"/>
          <p:cNvSpPr txBox="1">
            <a:spLocks/>
          </p:cNvSpPr>
          <p:nvPr/>
        </p:nvSpPr>
        <p:spPr>
          <a:xfrm>
            <a:off x="3676650" y="3352800"/>
            <a:ext cx="24384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400" dirty="0" err="1" smtClean="0">
                <a:solidFill>
                  <a:srgbClr val="FFFF00"/>
                </a:solidFill>
              </a:rPr>
              <a:t>Kubuntu</a:t>
            </a:r>
            <a:endParaRPr lang="en-US" sz="2400" dirty="0">
              <a:solidFill>
                <a:srgbClr val="FFFF00"/>
              </a:solidFill>
            </a:endParaRPr>
          </a:p>
        </p:txBody>
      </p:sp>
      <p:sp>
        <p:nvSpPr>
          <p:cNvPr id="14" name="Title 1"/>
          <p:cNvSpPr txBox="1">
            <a:spLocks/>
          </p:cNvSpPr>
          <p:nvPr/>
        </p:nvSpPr>
        <p:spPr>
          <a:xfrm>
            <a:off x="3676650" y="5791200"/>
            <a:ext cx="5319116" cy="914400"/>
          </a:xfrm>
          <a:prstGeom prst="rect">
            <a:avLst/>
          </a:prstGeom>
          <a:ln w="28575">
            <a:solidFill>
              <a:srgbClr val="FFFF00"/>
            </a:solidFill>
          </a:ln>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Note</a:t>
            </a:r>
          </a:p>
          <a:p>
            <a:pPr algn="l"/>
            <a:r>
              <a:rPr lang="en-US" sz="2000" dirty="0" smtClean="0">
                <a:solidFill>
                  <a:srgbClr val="FFFF00"/>
                </a:solidFill>
                <a:latin typeface="Arial" panose="020B0604020202020204" pitchFamily="34" charset="0"/>
                <a:cs typeface="Arial" panose="020B0604020202020204" pitchFamily="34" charset="0"/>
              </a:rPr>
              <a:t>Sketches live in folders </a:t>
            </a:r>
            <a:r>
              <a:rPr lang="en-US" sz="2000" i="1" dirty="0" smtClean="0">
                <a:solidFill>
                  <a:srgbClr val="FFFF00"/>
                </a:solidFill>
                <a:latin typeface="Arial" panose="020B0604020202020204" pitchFamily="34" charset="0"/>
                <a:cs typeface="Arial" panose="020B0604020202020204" pitchFamily="34" charset="0"/>
              </a:rPr>
              <a:t>with the same name</a:t>
            </a:r>
            <a:endParaRPr lang="en-US" sz="2000" i="1" dirty="0">
              <a:solidFill>
                <a:srgbClr val="FFFF0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036" y="1441449"/>
            <a:ext cx="4238964" cy="178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3766799"/>
            <a:ext cx="4476375" cy="1745137"/>
          </a:xfrm>
          <a:prstGeom prst="rect">
            <a:avLst/>
          </a:prstGeom>
        </p:spPr>
      </p:pic>
      <p:sp>
        <p:nvSpPr>
          <p:cNvPr id="10" name="Content Placeholder 2"/>
          <p:cNvSpPr>
            <a:spLocks noGrp="1"/>
          </p:cNvSpPr>
          <p:nvPr>
            <p:ph idx="1"/>
          </p:nvPr>
        </p:nvSpPr>
        <p:spPr>
          <a:xfrm>
            <a:off x="152400" y="1143000"/>
            <a:ext cx="3429000" cy="5486400"/>
          </a:xfrm>
        </p:spPr>
        <p:txBody>
          <a:bodyPr>
            <a:normAutofit fontScale="92500" lnSpcReduction="20000"/>
          </a:bodyPr>
          <a:lstStyle/>
          <a:p>
            <a:r>
              <a:rPr lang="en-US" sz="2400" dirty="0" smtClean="0"/>
              <a:t>File menu-&gt;Open</a:t>
            </a:r>
          </a:p>
          <a:p>
            <a:r>
              <a:rPr lang="en-US" sz="2400" dirty="0" smtClean="0"/>
              <a:t>Navigate to </a:t>
            </a:r>
            <a:r>
              <a:rPr lang="en-US" sz="2400" dirty="0" err="1" smtClean="0"/>
              <a:t>the“FastBlink.ino</a:t>
            </a:r>
            <a:r>
              <a:rPr lang="en-US" sz="2400" dirty="0" smtClean="0"/>
              <a:t>” </a:t>
            </a:r>
            <a:r>
              <a:rPr lang="en-US" sz="2400" i="1" dirty="0" smtClean="0"/>
              <a:t>file</a:t>
            </a:r>
            <a:r>
              <a:rPr lang="en-US" sz="2400" dirty="0" smtClean="0"/>
              <a:t> in the </a:t>
            </a:r>
            <a:br>
              <a:rPr lang="en-US" sz="2400" dirty="0" smtClean="0"/>
            </a:br>
            <a:r>
              <a:rPr lang="en-US" sz="1900" b="1" dirty="0" smtClean="0">
                <a:solidFill>
                  <a:srgbClr val="00FFFF"/>
                </a:solidFill>
              </a:rPr>
              <a:t>Lesson3-&gt;</a:t>
            </a:r>
            <a:r>
              <a:rPr lang="en-US" sz="1900" b="1" dirty="0" err="1" smtClean="0">
                <a:solidFill>
                  <a:srgbClr val="00FFFF"/>
                </a:solidFill>
              </a:rPr>
              <a:t>FastBlink</a:t>
            </a:r>
            <a:r>
              <a:rPr lang="en-US" sz="1900" b="1" dirty="0" smtClean="0">
                <a:solidFill>
                  <a:srgbClr val="00FFFF"/>
                </a:solidFill>
              </a:rPr>
              <a:t/>
            </a:r>
            <a:br>
              <a:rPr lang="en-US" sz="1900" b="1" dirty="0" smtClean="0">
                <a:solidFill>
                  <a:srgbClr val="00FFFF"/>
                </a:solidFill>
              </a:rPr>
            </a:br>
            <a:r>
              <a:rPr lang="en-US" sz="2400" u="sng" dirty="0" smtClean="0"/>
              <a:t>folder</a:t>
            </a:r>
            <a:r>
              <a:rPr lang="en-US" sz="2400" dirty="0" smtClean="0"/>
              <a:t> you copied from your USB drive at the beginning of class</a:t>
            </a:r>
          </a:p>
          <a:p>
            <a:r>
              <a:rPr lang="en-US" sz="2400" dirty="0" smtClean="0"/>
              <a:t>The sketch will open in the IDE</a:t>
            </a:r>
          </a:p>
          <a:p>
            <a:r>
              <a:rPr lang="en-US" sz="2400" dirty="0" smtClean="0"/>
              <a:t>Click on the “UPLOAD” arrow icon</a:t>
            </a:r>
          </a:p>
          <a:p>
            <a:r>
              <a:rPr lang="en-US" sz="2400" dirty="0" smtClean="0"/>
              <a:t>Once compile and upload are finished, the sketch will immediately run</a:t>
            </a:r>
          </a:p>
          <a:p>
            <a:r>
              <a:rPr lang="en-US" sz="2400" dirty="0" smtClean="0"/>
              <a:t>You should see your blue LEDs blink twice</a:t>
            </a:r>
          </a:p>
        </p:txBody>
      </p:sp>
    </p:spTree>
    <p:extLst>
      <p:ext uri="{BB962C8B-B14F-4D97-AF65-F5344CB8AC3E}">
        <p14:creationId xmlns:p14="http://schemas.microsoft.com/office/powerpoint/2010/main" val="2883216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Lessons 1-3 Skills Review</a:t>
            </a:r>
            <a:endParaRPr lang="en-US" sz="3200" dirty="0"/>
          </a:p>
        </p:txBody>
      </p:sp>
      <p:sp>
        <p:nvSpPr>
          <p:cNvPr id="3" name="Content Placeholder 2"/>
          <p:cNvSpPr>
            <a:spLocks noGrp="1"/>
          </p:cNvSpPr>
          <p:nvPr>
            <p:ph idx="1"/>
          </p:nvPr>
        </p:nvSpPr>
        <p:spPr>
          <a:xfrm>
            <a:off x="228600" y="1371600"/>
            <a:ext cx="8686800" cy="5181600"/>
          </a:xfrm>
        </p:spPr>
        <p:txBody>
          <a:bodyPr>
            <a:normAutofit/>
          </a:bodyPr>
          <a:lstStyle/>
          <a:p>
            <a:pPr marL="0" indent="0">
              <a:buNone/>
            </a:pPr>
            <a:r>
              <a:rPr lang="en-US" sz="2300" dirty="0" smtClean="0"/>
              <a:t>At this point you should now be able to:</a:t>
            </a:r>
          </a:p>
          <a:p>
            <a:r>
              <a:rPr lang="en-US" sz="2300" dirty="0" smtClean="0"/>
              <a:t>Connect your ESP8266 </a:t>
            </a:r>
            <a:r>
              <a:rPr lang="en-US" sz="2300" dirty="0" err="1" smtClean="0"/>
              <a:t>Wemos</a:t>
            </a:r>
            <a:r>
              <a:rPr lang="en-US" sz="2300" dirty="0" smtClean="0"/>
              <a:t> D1 Mini board to your computer</a:t>
            </a:r>
          </a:p>
          <a:p>
            <a:r>
              <a:rPr lang="en-US" sz="2300" dirty="0" smtClean="0"/>
              <a:t>Have the computer recognize the board </a:t>
            </a:r>
          </a:p>
          <a:p>
            <a:r>
              <a:rPr lang="en-US" sz="2300" dirty="0" smtClean="0"/>
              <a:t>Identify the board serial port (Device Manager if Windows)</a:t>
            </a:r>
          </a:p>
          <a:p>
            <a:r>
              <a:rPr lang="en-US" sz="2300" dirty="0" smtClean="0"/>
              <a:t>Start the Arduino IDE</a:t>
            </a:r>
          </a:p>
          <a:p>
            <a:r>
              <a:rPr lang="en-US" sz="2300" dirty="0" smtClean="0"/>
              <a:t>Configure and install the board type in the Board Manager</a:t>
            </a:r>
          </a:p>
          <a:p>
            <a:r>
              <a:rPr lang="en-US" sz="2300" dirty="0" smtClean="0"/>
              <a:t>Configure and install a matching library in the Library Manager</a:t>
            </a:r>
          </a:p>
          <a:p>
            <a:r>
              <a:rPr lang="en-US" sz="2300" dirty="0" smtClean="0"/>
              <a:t>Select the serial port and port speed in the IDE</a:t>
            </a:r>
          </a:p>
          <a:p>
            <a:r>
              <a:rPr lang="en-US" sz="2300" dirty="0" smtClean="0"/>
              <a:t>Load an example sketch or your own sketch</a:t>
            </a:r>
          </a:p>
          <a:p>
            <a:r>
              <a:rPr lang="en-US" sz="2300" dirty="0" smtClean="0"/>
              <a:t>Validate (compile) a sketch</a:t>
            </a:r>
          </a:p>
          <a:p>
            <a:r>
              <a:rPr lang="en-US" sz="2300" dirty="0" smtClean="0"/>
              <a:t>Upload a sketch to your board</a:t>
            </a:r>
          </a:p>
        </p:txBody>
      </p:sp>
      <p:sp>
        <p:nvSpPr>
          <p:cNvPr id="5" name="Title 1"/>
          <p:cNvSpPr txBox="1">
            <a:spLocks/>
          </p:cNvSpPr>
          <p:nvPr/>
        </p:nvSpPr>
        <p:spPr>
          <a:xfrm>
            <a:off x="533400" y="6172200"/>
            <a:ext cx="8229600"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400" b="1" i="1" dirty="0" smtClean="0">
                <a:solidFill>
                  <a:srgbClr val="FFFF00"/>
                </a:solidFill>
                <a:latin typeface="Arial" panose="020B0604020202020204" pitchFamily="34" charset="0"/>
                <a:cs typeface="Arial" panose="020B0604020202020204" pitchFamily="34" charset="0"/>
              </a:rPr>
              <a:t>You can now start experimenting with different sketches from the IDE examples!</a:t>
            </a:r>
            <a:endParaRPr lang="en-US" sz="14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9413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Parts of an Arduino Sketch</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350" dirty="0" smtClean="0"/>
              <a:t>All sketches have two main parts, or sections, of C++ code</a:t>
            </a:r>
            <a:endParaRPr lang="en-US" sz="2350" dirty="0"/>
          </a:p>
          <a:p>
            <a:r>
              <a:rPr lang="en-US" sz="2350" dirty="0" smtClean="0"/>
              <a:t>A setup section that runs once when the microcontroller is </a:t>
            </a:r>
            <a:r>
              <a:rPr lang="en-US" sz="2350" i="1" dirty="0" smtClean="0"/>
              <a:t>powered up or reset. </a:t>
            </a:r>
            <a:r>
              <a:rPr lang="en-US" sz="2350" dirty="0" smtClean="0"/>
              <a:t>This is why a reset (automatically) happens after a sketch is first loaded.</a:t>
            </a:r>
            <a:endParaRPr lang="en-US" sz="2350" i="1" dirty="0" smtClean="0"/>
          </a:p>
          <a:p>
            <a:r>
              <a:rPr lang="en-US" sz="2350" dirty="0" smtClean="0"/>
              <a:t>A loop section which runs </a:t>
            </a:r>
            <a:r>
              <a:rPr lang="en-US" sz="2350" i="1" dirty="0" smtClean="0"/>
              <a:t>continuously</a:t>
            </a:r>
            <a:r>
              <a:rPr lang="en-US" sz="2350" dirty="0" smtClean="0"/>
              <a:t> </a:t>
            </a:r>
            <a:r>
              <a:rPr lang="en-US" sz="2350" u="sng" dirty="0" smtClean="0"/>
              <a:t>after</a:t>
            </a:r>
            <a:r>
              <a:rPr lang="en-US" sz="2350" dirty="0" smtClean="0"/>
              <a:t> the setup section has completed</a:t>
            </a:r>
            <a:endParaRPr lang="en-US" sz="2350" dirty="0"/>
          </a:p>
          <a:p>
            <a:r>
              <a:rPr lang="en-US" sz="2350" dirty="0" smtClean="0"/>
              <a:t>Technically speaking, these sections are individual </a:t>
            </a:r>
            <a:r>
              <a:rPr lang="en-US" sz="2350" i="1" dirty="0" smtClean="0"/>
              <a:t>functions</a:t>
            </a:r>
            <a:r>
              <a:rPr lang="en-US" sz="2350" dirty="0" smtClean="0"/>
              <a:t> and are called by a master code module which the Arduino IDE elides (hides) from the user</a:t>
            </a:r>
          </a:p>
          <a:p>
            <a:r>
              <a:rPr lang="en-US" sz="2350" dirty="0" smtClean="0"/>
              <a:t>Setup is used to initialize variables, set pin operating modes, and other things to “set the stage” for the main program loop</a:t>
            </a:r>
          </a:p>
          <a:p>
            <a:r>
              <a:rPr lang="en-US" sz="2350" dirty="0" smtClean="0"/>
              <a:t>The loop is where the program steps (statements) for actual processing and events take place</a:t>
            </a:r>
          </a:p>
          <a:p>
            <a:r>
              <a:rPr lang="en-US" sz="2350" dirty="0" smtClean="0"/>
              <a:t>Certain special code may go outside of the setup or loop</a:t>
            </a:r>
            <a:endParaRPr lang="en-US" sz="2350" dirty="0"/>
          </a:p>
        </p:txBody>
      </p:sp>
    </p:spTree>
    <p:extLst>
      <p:ext uri="{BB962C8B-B14F-4D97-AF65-F5344CB8AC3E}">
        <p14:creationId xmlns:p14="http://schemas.microsoft.com/office/powerpoint/2010/main" val="1360082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Anatomy of a sketch</a:t>
            </a:r>
            <a:endParaRPr lang="en-US" dirty="0"/>
          </a:p>
        </p:txBody>
      </p:sp>
      <p:sp>
        <p:nvSpPr>
          <p:cNvPr id="4" name="TextBox 3"/>
          <p:cNvSpPr txBox="1"/>
          <p:nvPr/>
        </p:nvSpPr>
        <p:spPr>
          <a:xfrm>
            <a:off x="304800" y="762000"/>
            <a:ext cx="7715574" cy="5078313"/>
          </a:xfrm>
          <a:prstGeom prst="rect">
            <a:avLst/>
          </a:prstGeom>
          <a:noFill/>
        </p:spPr>
        <p:txBody>
          <a:bodyPr wrap="none" rtlCol="0">
            <a:spAutoFit/>
          </a:bodyPr>
          <a:lstStyle/>
          <a:p>
            <a:r>
              <a:rPr lang="en-US" sz="1200" b="1" dirty="0" err="1">
                <a:solidFill>
                  <a:srgbClr val="FFFF00"/>
                </a:solidFill>
                <a:latin typeface="Lucida Console" panose="020B0609040504020204" pitchFamily="49" charset="0"/>
              </a:rPr>
              <a:t>const</a:t>
            </a:r>
            <a:r>
              <a:rPr lang="en-US" sz="1200" b="1" dirty="0">
                <a:solidFill>
                  <a:srgbClr val="FFFF00"/>
                </a:solidFill>
                <a:latin typeface="Lucida Console" panose="020B0609040504020204" pitchFamily="49" charset="0"/>
              </a:rPr>
              <a:t> byte LED_RED = 13;</a:t>
            </a:r>
          </a:p>
          <a:p>
            <a:r>
              <a:rPr lang="en-US" sz="1200" b="1" dirty="0" err="1">
                <a:solidFill>
                  <a:srgbClr val="FFFF00"/>
                </a:solidFill>
                <a:latin typeface="Lucida Console" panose="020B0609040504020204" pitchFamily="49" charset="0"/>
              </a:rPr>
              <a:t>const</a:t>
            </a:r>
            <a:r>
              <a:rPr lang="en-US" sz="1200" b="1" dirty="0">
                <a:solidFill>
                  <a:srgbClr val="FFFF00"/>
                </a:solidFill>
                <a:latin typeface="Lucida Console" panose="020B0609040504020204" pitchFamily="49" charset="0"/>
              </a:rPr>
              <a:t> byte LED_GREEN = 12;</a:t>
            </a:r>
          </a:p>
          <a:p>
            <a:r>
              <a:rPr lang="en-US" sz="1200" b="1" dirty="0" err="1">
                <a:solidFill>
                  <a:srgbClr val="FFFF00"/>
                </a:solidFill>
                <a:latin typeface="Lucida Console" panose="020B0609040504020204" pitchFamily="49" charset="0"/>
              </a:rPr>
              <a:t>const</a:t>
            </a:r>
            <a:r>
              <a:rPr lang="en-US" sz="1200" b="1" dirty="0">
                <a:solidFill>
                  <a:srgbClr val="FFFF00"/>
                </a:solidFill>
                <a:latin typeface="Lucida Console" panose="020B0609040504020204" pitchFamily="49" charset="0"/>
              </a:rPr>
              <a:t> byte LED_BLUE = 14;</a:t>
            </a:r>
          </a:p>
          <a:p>
            <a:endParaRPr lang="en-US" sz="1200" b="1" dirty="0">
              <a:solidFill>
                <a:srgbClr val="00B0F0"/>
              </a:solidFill>
              <a:latin typeface="Lucida Console" panose="020B0609040504020204" pitchFamily="49" charset="0"/>
            </a:endParaRPr>
          </a:p>
          <a:p>
            <a:r>
              <a:rPr lang="en-US" sz="1200" b="1" dirty="0">
                <a:solidFill>
                  <a:srgbClr val="FFFF00"/>
                </a:solidFill>
                <a:latin typeface="Lucida Console" panose="020B0609040504020204" pitchFamily="49" charset="0"/>
              </a:rPr>
              <a:t>// the setup function runs once when you press reset or power the board</a:t>
            </a:r>
          </a:p>
          <a:p>
            <a:r>
              <a:rPr lang="en-US" sz="1200" b="1" dirty="0">
                <a:solidFill>
                  <a:srgbClr val="FFFF00"/>
                </a:solidFill>
                <a:latin typeface="Lucida Console" panose="020B0609040504020204" pitchFamily="49" charset="0"/>
              </a:rPr>
              <a:t>void setup() {</a:t>
            </a:r>
          </a:p>
          <a:p>
            <a:r>
              <a:rPr lang="en-US" sz="1200" b="1" dirty="0">
                <a:solidFill>
                  <a:srgbClr val="FFFF00"/>
                </a:solidFill>
                <a:latin typeface="Lucida Console" panose="020B0609040504020204" pitchFamily="49" charset="0"/>
              </a:rPr>
              <a:t>  // initialize digital pins as outputs.</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pinMode</a:t>
            </a:r>
            <a:r>
              <a:rPr lang="en-US" sz="1200" b="1" dirty="0">
                <a:solidFill>
                  <a:srgbClr val="FFFF00"/>
                </a:solidFill>
                <a:latin typeface="Lucida Console" panose="020B0609040504020204" pitchFamily="49" charset="0"/>
              </a:rPr>
              <a:t>(LED_RED, OUTPUT);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pinMode</a:t>
            </a:r>
            <a:r>
              <a:rPr lang="en-US" sz="1200" b="1" dirty="0">
                <a:solidFill>
                  <a:srgbClr val="FFFF00"/>
                </a:solidFill>
                <a:latin typeface="Lucida Console" panose="020B0609040504020204" pitchFamily="49" charset="0"/>
              </a:rPr>
              <a:t>(LED_GREEN, OUTPUT);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pinMode</a:t>
            </a:r>
            <a:r>
              <a:rPr lang="en-US" sz="1200" b="1" dirty="0">
                <a:solidFill>
                  <a:srgbClr val="FFFF00"/>
                </a:solidFill>
                <a:latin typeface="Lucida Console" panose="020B0609040504020204" pitchFamily="49" charset="0"/>
              </a:rPr>
              <a:t>(LED_BLUE, OUTPUT);</a:t>
            </a:r>
          </a:p>
          <a:p>
            <a:r>
              <a:rPr lang="en-US" sz="1200" b="1" dirty="0">
                <a:solidFill>
                  <a:srgbClr val="FFFF00"/>
                </a:solidFill>
                <a:latin typeface="Lucida Console" panose="020B0609040504020204" pitchFamily="49" charset="0"/>
              </a:rPr>
              <a:t>}</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the loop function runs over and over again forever</a:t>
            </a:r>
          </a:p>
          <a:p>
            <a:r>
              <a:rPr lang="en-US" sz="1200" b="1" dirty="0">
                <a:solidFill>
                  <a:srgbClr val="FFFF00"/>
                </a:solidFill>
                <a:latin typeface="Lucida Console" panose="020B0609040504020204" pitchFamily="49" charset="0"/>
              </a:rPr>
              <a:t>void loop() {</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(LED_RED, HIGH);   // turn the LED on (HIGH is the voltage level)</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(LED_RED, LOW);    // turn the LED off by making the voltage LOW</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(LED_GREEN, HIGH);   // turn the LED on (HIGH is the voltage level)</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(LED_GREEN, LOW);    // turn the LED off by making the voltage LOW</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(LED_BLUE, HIGH);   // turn the LED on (HIGH is the voltage level)</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(LED_BLUE, LOW);    // turn the LED off by making the voltage LOW</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a:t>
            </a:r>
          </a:p>
        </p:txBody>
      </p:sp>
      <p:sp>
        <p:nvSpPr>
          <p:cNvPr id="5" name="Content Placeholder 2"/>
          <p:cNvSpPr txBox="1">
            <a:spLocks/>
          </p:cNvSpPr>
          <p:nvPr/>
        </p:nvSpPr>
        <p:spPr>
          <a:xfrm>
            <a:off x="3124200" y="1905000"/>
            <a:ext cx="3248187" cy="762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Here is the Setup section</a:t>
            </a:r>
            <a:endParaRPr lang="en-US" sz="2000" b="1" dirty="0">
              <a:solidFill>
                <a:srgbClr val="FF0000"/>
              </a:solidFill>
            </a:endParaRPr>
          </a:p>
        </p:txBody>
      </p:sp>
      <p:sp>
        <p:nvSpPr>
          <p:cNvPr id="6" name="Content Placeholder 2"/>
          <p:cNvSpPr txBox="1">
            <a:spLocks/>
          </p:cNvSpPr>
          <p:nvPr/>
        </p:nvSpPr>
        <p:spPr>
          <a:xfrm>
            <a:off x="3086100" y="742950"/>
            <a:ext cx="56007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Constants are one type of data defined outside the setup and loop sections</a:t>
            </a:r>
            <a:endParaRPr lang="en-US" sz="2000" b="1" dirty="0">
              <a:solidFill>
                <a:srgbClr val="FF0000"/>
              </a:solidFill>
            </a:endParaRPr>
          </a:p>
        </p:txBody>
      </p:sp>
      <p:sp>
        <p:nvSpPr>
          <p:cNvPr id="7" name="Content Placeholder 2"/>
          <p:cNvSpPr txBox="1">
            <a:spLocks/>
          </p:cNvSpPr>
          <p:nvPr/>
        </p:nvSpPr>
        <p:spPr>
          <a:xfrm rot="5400000">
            <a:off x="6681706" y="4167106"/>
            <a:ext cx="3248187" cy="762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This is the Loop section</a:t>
            </a:r>
            <a:endParaRPr lang="en-US" sz="2000" b="1" dirty="0">
              <a:solidFill>
                <a:srgbClr val="FF0000"/>
              </a:solidFill>
            </a:endParaRPr>
          </a:p>
        </p:txBody>
      </p:sp>
      <p:sp>
        <p:nvSpPr>
          <p:cNvPr id="8" name="Content Placeholder 7"/>
          <p:cNvSpPr>
            <a:spLocks noGrp="1"/>
          </p:cNvSpPr>
          <p:nvPr>
            <p:ph idx="1"/>
          </p:nvPr>
        </p:nvSpPr>
        <p:spPr/>
        <p:txBody>
          <a:bodyPr/>
          <a:lstStyle/>
          <a:p>
            <a:endParaRPr lang="en-US" dirty="0"/>
          </a:p>
        </p:txBody>
      </p:sp>
    </p:spTree>
    <p:extLst>
      <p:ext uri="{BB962C8B-B14F-4D97-AF65-F5344CB8AC3E}">
        <p14:creationId xmlns:p14="http://schemas.microsoft.com/office/powerpoint/2010/main" val="592562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TotalTime>
  <Words>2047</Words>
  <Application>Microsoft Office PowerPoint</Application>
  <PresentationFormat>On-screen Show (4:3)</PresentationFormat>
  <Paragraphs>261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SEICHE 2022 Basic Arduino Programming</vt:lpstr>
      <vt:lpstr>Lesson Plan Overview</vt:lpstr>
      <vt:lpstr>Lesson 3 – Libraries, Sketches Serial Monitor, Variables, Binary Numbers</vt:lpstr>
      <vt:lpstr>The Library Manager</vt:lpstr>
      <vt:lpstr>Library Manager – ESP8266</vt:lpstr>
      <vt:lpstr>Let’s load our own sketch!</vt:lpstr>
      <vt:lpstr>Lessons 1-3 Skills Review</vt:lpstr>
      <vt:lpstr>Parts of an Arduino Sketch</vt:lpstr>
      <vt:lpstr>Anatomy of a sketch</vt:lpstr>
      <vt:lpstr>The serial port monitor</vt:lpstr>
      <vt:lpstr>The serial port monitor</vt:lpstr>
      <vt:lpstr>C++ Data Types</vt:lpstr>
      <vt:lpstr>C++ Data Types</vt:lpstr>
      <vt:lpstr>C++ Data Types</vt:lpstr>
      <vt:lpstr>Variables</vt:lpstr>
      <vt:lpstr>Variable Declaration</vt:lpstr>
      <vt:lpstr>Variable Declaration (cont.)</vt:lpstr>
      <vt:lpstr>Displaying variables</vt:lpstr>
      <vt:lpstr>Simple Arithmetic</vt:lpstr>
      <vt:lpstr>Formal End of Lesson 3</vt:lpstr>
      <vt:lpstr>LESSON REFERENCE</vt:lpstr>
      <vt:lpstr>LESSON 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36</cp:revision>
  <cp:lastPrinted>2022-09-13T17:17:03Z</cp:lastPrinted>
  <dcterms:created xsi:type="dcterms:W3CDTF">2022-02-01T06:18:00Z</dcterms:created>
  <dcterms:modified xsi:type="dcterms:W3CDTF">2022-09-20T16:50:36Z</dcterms:modified>
</cp:coreProperties>
</file>